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645" r:id="rId2"/>
    <p:sldId id="639" r:id="rId3"/>
    <p:sldId id="644" r:id="rId4"/>
    <p:sldId id="517" r:id="rId5"/>
    <p:sldId id="584" r:id="rId6"/>
    <p:sldId id="581" r:id="rId7"/>
    <p:sldId id="585" r:id="rId8"/>
    <p:sldId id="524" r:id="rId9"/>
    <p:sldId id="586" r:id="rId10"/>
    <p:sldId id="583" r:id="rId11"/>
    <p:sldId id="587" r:id="rId12"/>
    <p:sldId id="521" r:id="rId13"/>
    <p:sldId id="588" r:id="rId14"/>
    <p:sldId id="582" r:id="rId15"/>
    <p:sldId id="589" r:id="rId16"/>
    <p:sldId id="646" r:id="rId17"/>
    <p:sldId id="604" r:id="rId18"/>
    <p:sldId id="608" r:id="rId19"/>
    <p:sldId id="607" r:id="rId20"/>
    <p:sldId id="606" r:id="rId21"/>
    <p:sldId id="605" r:id="rId22"/>
    <p:sldId id="515" r:id="rId23"/>
    <p:sldId id="647" r:id="rId24"/>
  </p:sldIdLst>
  <p:sldSz cx="9906000" cy="6858000" type="A4"/>
  <p:notesSz cx="6888163" cy="100203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CDE5"/>
    <a:srgbClr val="FAC090"/>
    <a:srgbClr val="9BBB59"/>
    <a:srgbClr val="FFFFCC"/>
    <a:srgbClr val="FFFFFF"/>
    <a:srgbClr val="0066FF"/>
    <a:srgbClr val="66FFFF"/>
    <a:srgbClr val="00CCFF"/>
    <a:srgbClr val="00FFFF"/>
    <a:srgbClr val="48E1F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8382" autoAdjust="0"/>
    <p:restoredTop sz="94671" autoAdjust="0"/>
  </p:normalViewPr>
  <p:slideViewPr>
    <p:cSldViewPr>
      <p:cViewPr>
        <p:scale>
          <a:sx n="90" d="100"/>
          <a:sy n="90" d="100"/>
        </p:scale>
        <p:origin x="-894" y="25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85621" cy="501096"/>
          </a:xfrm>
          <a:prstGeom prst="rect">
            <a:avLst/>
          </a:prstGeom>
        </p:spPr>
        <p:txBody>
          <a:bodyPr vert="horz" lIns="92738" tIns="46369" rIns="92738" bIns="4636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00934" y="1"/>
            <a:ext cx="2985621" cy="501096"/>
          </a:xfrm>
          <a:prstGeom prst="rect">
            <a:avLst/>
          </a:prstGeom>
        </p:spPr>
        <p:txBody>
          <a:bodyPr vert="horz" lIns="92738" tIns="46369" rIns="92738" bIns="46369" rtlCol="0"/>
          <a:lstStyle>
            <a:lvl1pPr algn="r">
              <a:defRPr sz="1200"/>
            </a:lvl1pPr>
          </a:lstStyle>
          <a:p>
            <a:fld id="{B00178CE-9081-4D9C-A84A-61E04735CCF2}" type="datetimeFigureOut">
              <a:rPr lang="en-US" smtClean="0"/>
              <a:pPr/>
              <a:t>10/21/15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17593"/>
            <a:ext cx="2985621" cy="501095"/>
          </a:xfrm>
          <a:prstGeom prst="rect">
            <a:avLst/>
          </a:prstGeom>
        </p:spPr>
        <p:txBody>
          <a:bodyPr vert="horz" lIns="92738" tIns="46369" rIns="92738" bIns="4636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00934" y="9517593"/>
            <a:ext cx="2985621" cy="501095"/>
          </a:xfrm>
          <a:prstGeom prst="rect">
            <a:avLst/>
          </a:prstGeom>
        </p:spPr>
        <p:txBody>
          <a:bodyPr vert="horz" lIns="92738" tIns="46369" rIns="92738" bIns="46369" rtlCol="0" anchor="b"/>
          <a:lstStyle>
            <a:lvl1pPr algn="r">
              <a:defRPr sz="1200"/>
            </a:lvl1pPr>
          </a:lstStyle>
          <a:p>
            <a:fld id="{0EB3BC4D-61B5-433D-BC1D-B147F7EE10D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8148295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84500" cy="501650"/>
          </a:xfrm>
          <a:prstGeom prst="rect">
            <a:avLst/>
          </a:prstGeom>
        </p:spPr>
        <p:txBody>
          <a:bodyPr vert="horz" lIns="91426" tIns="45714" rIns="91426" bIns="457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2076" y="2"/>
            <a:ext cx="2984500" cy="501650"/>
          </a:xfrm>
          <a:prstGeom prst="rect">
            <a:avLst/>
          </a:prstGeom>
        </p:spPr>
        <p:txBody>
          <a:bodyPr vert="horz" lIns="91426" tIns="45714" rIns="91426" bIns="45714" rtlCol="0"/>
          <a:lstStyle>
            <a:lvl1pPr algn="r">
              <a:defRPr sz="1200"/>
            </a:lvl1pPr>
          </a:lstStyle>
          <a:p>
            <a:fld id="{BE7758F8-2217-4958-B8AB-6E71AED33899}" type="datetimeFigureOut">
              <a:rPr lang="en-US" smtClean="0"/>
              <a:pPr/>
              <a:t>10/21/15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0250" y="750888"/>
            <a:ext cx="54276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6" tIns="45714" rIns="91426" bIns="4571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976" y="4759324"/>
            <a:ext cx="5510213" cy="4510089"/>
          </a:xfrm>
          <a:prstGeom prst="rect">
            <a:avLst/>
          </a:prstGeom>
        </p:spPr>
        <p:txBody>
          <a:bodyPr vert="horz" lIns="91426" tIns="45714" rIns="91426" bIns="4571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517064"/>
            <a:ext cx="2984500" cy="501650"/>
          </a:xfrm>
          <a:prstGeom prst="rect">
            <a:avLst/>
          </a:prstGeom>
        </p:spPr>
        <p:txBody>
          <a:bodyPr vert="horz" lIns="91426" tIns="45714" rIns="91426" bIns="457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2076" y="9517064"/>
            <a:ext cx="2984500" cy="501650"/>
          </a:xfrm>
          <a:prstGeom prst="rect">
            <a:avLst/>
          </a:prstGeom>
        </p:spPr>
        <p:txBody>
          <a:bodyPr vert="horz" lIns="91426" tIns="45714" rIns="91426" bIns="45714" rtlCol="0" anchor="b"/>
          <a:lstStyle>
            <a:lvl1pPr algn="r">
              <a:defRPr sz="1200"/>
            </a:lvl1pPr>
          </a:lstStyle>
          <a:p>
            <a:fld id="{637E3E44-73FC-4D44-845E-F09D9E5197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3891094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0250" y="750888"/>
            <a:ext cx="5427663" cy="37576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0250" y="750888"/>
            <a:ext cx="5427663" cy="37576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936435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40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3B9736-B600-4B2C-85BF-B77EBF8ABD56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252D12-3C78-44B0-A6A9-1AF041BFF26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CF65555-3D86-474B-8A77-8109FDBF628E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FC3F61-83A5-48BC-B4FE-02F63D93A23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53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53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BDDADF-AF35-4D8A-B8D2-9A0D6B773050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92BB26-BC13-4284-B6BA-34FC6E621D8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9850A8-5F29-4731-A920-DBF257E95288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15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59AC11-08BD-4865-9B46-AC0DED271FC8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CDC571-5041-41B4-B90C-E9125FAAD87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2BBB7AF-F961-4631-B8B4-426132DD33F7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F7FFF6-1436-407E-8028-B4C8DBF9C34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4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4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BF1FDB-5022-445C-B6C8-C92773084607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CFED5D-3681-454E-810B-EC62CEF8A9A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D00619F-8F82-4297-B059-CB503845F58A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3173F4-1867-48CC-83D6-F90EB4A532B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9DB20A2-A4A4-40B1-ABB2-4168F58A5590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938AAA-3562-461E-AC83-DF3258CB6B8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7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5" y="273065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7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7E2757A-0E0C-4187-9075-3BB0BCC6F4E3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DD6C87-2419-47DC-A659-539835535A6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14EDD6-E931-4038-9E4E-0DD2175535AB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D705AE-EA98-41B4-A5DD-1CF11A87D95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6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19BD82A-F7D3-4571-8085-03D410955F65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65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6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0C827CA-4E3F-43C5-9401-B47D048D726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Box 14"/>
          <p:cNvSpPr txBox="1">
            <a:spLocks noChangeArrowheads="1"/>
          </p:cNvSpPr>
          <p:nvPr/>
        </p:nvSpPr>
        <p:spPr bwMode="auto">
          <a:xfrm>
            <a:off x="457200" y="228600"/>
            <a:ext cx="9372599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defTabSz="957341">
              <a:lnSpc>
                <a:spcPts val="3300"/>
              </a:lnSpc>
            </a:pP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The Republic of the Union of Myanmar</a:t>
            </a:r>
          </a:p>
          <a:p>
            <a:pPr algn="ctr" defTabSz="957341">
              <a:lnSpc>
                <a:spcPts val="3300"/>
              </a:lnSpc>
            </a:pP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Ministry of Electric Power</a:t>
            </a:r>
          </a:p>
          <a:p>
            <a:pPr algn="ctr" defTabSz="957341">
              <a:lnSpc>
                <a:spcPts val="3300"/>
              </a:lnSpc>
            </a:pP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Electricity Supply Enterprise</a:t>
            </a:r>
          </a:p>
          <a:p>
            <a:pPr algn="ctr" defTabSz="957341">
              <a:lnSpc>
                <a:spcPts val="3300"/>
              </a:lnSpc>
            </a:pPr>
            <a:r>
              <a:rPr lang="en-US" sz="2400" b="1" dirty="0" err="1" smtClean="0">
                <a:latin typeface="Myanmar2" pitchFamily="34" charset="0"/>
                <a:cs typeface="Myanmar2" pitchFamily="34" charset="0"/>
              </a:rPr>
              <a:t>Magway</a:t>
            </a: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  Region Office</a:t>
            </a:r>
          </a:p>
        </p:txBody>
      </p:sp>
      <p:sp>
        <p:nvSpPr>
          <p:cNvPr id="2052" name="TextBox 15"/>
          <p:cNvSpPr txBox="1">
            <a:spLocks noChangeArrowheads="1"/>
          </p:cNvSpPr>
          <p:nvPr/>
        </p:nvSpPr>
        <p:spPr bwMode="auto">
          <a:xfrm>
            <a:off x="990600" y="4960203"/>
            <a:ext cx="8153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Priorities and Detailed Description of Electrification Plan</a:t>
            </a:r>
          </a:p>
          <a:p>
            <a:pPr algn="ctr" eaLnBrk="1" hangingPunct="1"/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For </a:t>
            </a:r>
            <a:r>
              <a:rPr lang="en-US" sz="2400" b="1" dirty="0" err="1" smtClean="0">
                <a:latin typeface="Myanmar2" pitchFamily="34" charset="0"/>
                <a:cs typeface="Myanmar2" pitchFamily="34" charset="0"/>
              </a:rPr>
              <a:t>Magway</a:t>
            </a: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  Region</a:t>
            </a:r>
            <a:endParaRPr lang="en-US" sz="2400" b="1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2053" name="TextBox 16"/>
          <p:cNvSpPr txBox="1">
            <a:spLocks noChangeArrowheads="1"/>
          </p:cNvSpPr>
          <p:nvPr/>
        </p:nvSpPr>
        <p:spPr bwMode="auto">
          <a:xfrm>
            <a:off x="457200" y="6260068"/>
            <a:ext cx="198002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b="1" dirty="0" smtClean="0">
                <a:latin typeface="Myanmar3" pitchFamily="18" charset="0"/>
                <a:ea typeface="Myanmar3" pitchFamily="18" charset="0"/>
                <a:cs typeface="Myanmar2" pitchFamily="34" charset="0"/>
              </a:rPr>
              <a:t>Dated -21.Oct.2015</a:t>
            </a:r>
            <a:endParaRPr lang="en-US" b="1" dirty="0">
              <a:latin typeface="Myanmar3" pitchFamily="18" charset="0"/>
              <a:ea typeface="Myanmar3" pitchFamily="18" charset="0"/>
              <a:cs typeface="Myanmar2" pitchFamily="34" charset="0"/>
            </a:endParaRPr>
          </a:p>
        </p:txBody>
      </p:sp>
      <p:pic>
        <p:nvPicPr>
          <p:cNvPr id="6" name="Picture 5" descr="MOEP_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94895" y="2362200"/>
            <a:ext cx="1748709" cy="22098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57200" y="228600"/>
            <a:ext cx="9372600" cy="6477000"/>
          </a:xfrm>
          <a:prstGeom prst="rect">
            <a:avLst/>
          </a:prstGeom>
          <a:noFill/>
          <a:ln w="19050">
            <a:solidFill>
              <a:srgbClr val="DA54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38400" y="1414406"/>
            <a:ext cx="4648200" cy="5000738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412750" y="381000"/>
            <a:ext cx="8997950" cy="762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15"/>
          <p:cNvSpPr txBox="1">
            <a:spLocks noChangeArrowheads="1"/>
          </p:cNvSpPr>
          <p:nvPr/>
        </p:nvSpPr>
        <p:spPr bwMode="auto">
          <a:xfrm>
            <a:off x="647701" y="381000"/>
            <a:ext cx="8763000" cy="707886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 sz="2000" b="1" dirty="0"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Location Map Of  Electrification Plan for </a:t>
            </a:r>
            <a:r>
              <a:rPr lang="en-US" sz="2000" b="1" dirty="0" err="1" smtClean="0"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Pakokku</a:t>
            </a:r>
            <a:r>
              <a:rPr lang="en-US" sz="2000" b="1" dirty="0" smtClean="0"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 </a:t>
            </a:r>
            <a:r>
              <a:rPr lang="en-US" sz="2000" b="1" dirty="0"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District</a:t>
            </a:r>
          </a:p>
          <a:p>
            <a:pPr algn="ctr" eaLnBrk="1" hangingPunct="1"/>
            <a:r>
              <a:rPr lang="en-US" sz="2000" b="1" dirty="0">
                <a:latin typeface="Times New Roman" pitchFamily="18" charset="0"/>
                <a:ea typeface="Myanmar3" pitchFamily="18" charset="0"/>
                <a:cs typeface="Times New Roman" pitchFamily="18" charset="0"/>
              </a:rPr>
              <a:t>(Within 2 miles from Existing 11 kV Distribution Line)</a:t>
            </a:r>
          </a:p>
        </p:txBody>
      </p:sp>
      <p:sp>
        <p:nvSpPr>
          <p:cNvPr id="7" name="Rectangle 6"/>
          <p:cNvSpPr/>
          <p:nvPr/>
        </p:nvSpPr>
        <p:spPr>
          <a:xfrm>
            <a:off x="2146300" y="6400800"/>
            <a:ext cx="156845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332218" y="2531267"/>
            <a:ext cx="82550" cy="762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>
            <a:endCxn id="8" idx="1"/>
          </p:cNvCxnSpPr>
          <p:nvPr/>
        </p:nvCxnSpPr>
        <p:spPr>
          <a:xfrm>
            <a:off x="2559050" y="1892841"/>
            <a:ext cx="2773168" cy="67652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3580610" y="3300407"/>
            <a:ext cx="82550" cy="762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3467100" y="3124200"/>
            <a:ext cx="131568" cy="21932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2559050" y="3124200"/>
            <a:ext cx="908050" cy="1216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5071661" y="6015037"/>
            <a:ext cx="82550" cy="762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2641600" y="5505360"/>
            <a:ext cx="2406848" cy="55279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 flipV="1">
            <a:off x="6451798" y="3962400"/>
            <a:ext cx="1307902" cy="990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6366670" y="3919533"/>
            <a:ext cx="82550" cy="762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7259243" y="2381252"/>
            <a:ext cx="82550" cy="762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Arrow Connector 38"/>
          <p:cNvCxnSpPr/>
          <p:nvPr/>
        </p:nvCxnSpPr>
        <p:spPr>
          <a:xfrm flipH="1" flipV="1">
            <a:off x="7096723" y="2438400"/>
            <a:ext cx="662977" cy="127634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495300" y="304800"/>
            <a:ext cx="9163050" cy="6248400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608330" y="1371600"/>
            <a:ext cx="2085341" cy="9233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Myaing</a:t>
            </a:r>
            <a:r>
              <a:rPr lang="en-US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Township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Number of Village	-	50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Household	-	4417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Estimate Cost	-	2215.6357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(Million Kyats)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82532" y="2674695"/>
            <a:ext cx="2085341" cy="9233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Pauk</a:t>
            </a:r>
            <a:r>
              <a:rPr lang="en-US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Township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Number of Village	-	50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Household	-	6457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Estimate Cost	-	2387.106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(Million Kyats)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97533" y="5029200"/>
            <a:ext cx="2085341" cy="9233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Seikphyu</a:t>
            </a:r>
            <a:r>
              <a:rPr lang="en-US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Township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Number of Village	-	14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Household	-	1357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Estimate Cost	-371.6964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(Million Kyats)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450364" y="4105870"/>
            <a:ext cx="2085341" cy="9233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Pakokku</a:t>
            </a:r>
            <a:r>
              <a:rPr lang="en-US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Township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Number of Village	-	58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Household	-	6598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Estimate Cost	-	3112.32004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(Million Kyats)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490459" y="2791418"/>
            <a:ext cx="2085341" cy="9233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Yesagyo</a:t>
            </a:r>
            <a:r>
              <a:rPr lang="en-US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Township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Number of Village	-	37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Household	-	5327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Estimate Cost	-	2111.18354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(Million Kyats)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354877" y="5310519"/>
            <a:ext cx="2879408" cy="10772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tabLst>
                <a:tab pos="1771650" algn="l"/>
                <a:tab pos="1943100" algn="l"/>
              </a:tabLst>
            </a:pPr>
            <a:r>
              <a:rPr lang="en-US" sz="1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Pakokku</a:t>
            </a:r>
            <a:r>
              <a:rPr lang="en-US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District</a:t>
            </a:r>
          </a:p>
          <a:p>
            <a:pPr algn="just">
              <a:tabLst>
                <a:tab pos="1771650" algn="l"/>
                <a:tab pos="19431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Number of Village	-	209</a:t>
            </a:r>
          </a:p>
          <a:p>
            <a:pPr algn="just">
              <a:tabLst>
                <a:tab pos="1771650" algn="l"/>
                <a:tab pos="19431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Household	-	24156</a:t>
            </a:r>
          </a:p>
          <a:p>
            <a:pPr algn="just">
              <a:tabLst>
                <a:tab pos="1771650" algn="l"/>
                <a:tab pos="19431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Proposal 11kV Line	-	248.88</a:t>
            </a:r>
          </a:p>
          <a:p>
            <a:pPr algn="just">
              <a:tabLst>
                <a:tab pos="1771650" algn="l"/>
                <a:tab pos="1943100" algn="l"/>
              </a:tabLst>
            </a:pPr>
            <a:r>
              <a:rPr 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Transformer	-	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232 </a:t>
            </a:r>
            <a:r>
              <a:rPr lang="en-US" sz="1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Nos</a:t>
            </a:r>
            <a:endParaRPr lang="en-US" sz="1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tabLst>
                <a:tab pos="1771650" algn="l"/>
                <a:tab pos="1943100" algn="l"/>
              </a:tabLst>
            </a:pPr>
            <a:r>
              <a:rPr 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Estimate Cost (Million Kyats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	-	10197.942</a:t>
            </a:r>
          </a:p>
        </p:txBody>
      </p:sp>
      <p:sp>
        <p:nvSpPr>
          <p:cNvPr id="34" name="Slide Number Placeholder 33"/>
          <p:cNvSpPr>
            <a:spLocks noGrp="1"/>
          </p:cNvSpPr>
          <p:nvPr>
            <p:ph type="sldNum" sz="quarter" idx="12"/>
          </p:nvPr>
        </p:nvSpPr>
        <p:spPr>
          <a:xfrm>
            <a:off x="7366000" y="6553200"/>
            <a:ext cx="2311400" cy="365125"/>
          </a:xfrm>
        </p:spPr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79032" y="304800"/>
          <a:ext cx="9452965" cy="6010111"/>
        </p:xfrm>
        <a:graphic>
          <a:graphicData uri="http://schemas.openxmlformats.org/drawingml/2006/table">
            <a:tbl>
              <a:tblPr/>
              <a:tblGrid>
                <a:gridCol w="274320"/>
                <a:gridCol w="548640"/>
                <a:gridCol w="640080"/>
                <a:gridCol w="458683"/>
                <a:gridCol w="458683"/>
                <a:gridCol w="458683"/>
                <a:gridCol w="458683"/>
                <a:gridCol w="458683"/>
                <a:gridCol w="458683"/>
                <a:gridCol w="458683"/>
                <a:gridCol w="458683"/>
                <a:gridCol w="458683"/>
                <a:gridCol w="274320"/>
                <a:gridCol w="472566"/>
                <a:gridCol w="458683"/>
                <a:gridCol w="458683"/>
                <a:gridCol w="458683"/>
                <a:gridCol w="640080"/>
                <a:gridCol w="458683"/>
                <a:gridCol w="640080"/>
              </a:tblGrid>
              <a:tr h="805872">
                <a:tc gridSpan="20">
                  <a:txBody>
                    <a:bodyPr/>
                    <a:lstStyle/>
                    <a:p>
                      <a:pPr algn="ctr" fontAlgn="b"/>
                      <a:r>
                        <a:rPr lang="en-US" sz="2200" b="1" i="0" u="none" strike="noStrike" dirty="0">
                          <a:latin typeface="Myanmar2" pitchFamily="34" charset="0"/>
                          <a:cs typeface="Myanmar2" pitchFamily="34" charset="0"/>
                        </a:rPr>
                        <a:t> Detailed Electrification Plan for </a:t>
                      </a:r>
                      <a:r>
                        <a:rPr lang="en-US" sz="2200" b="1" i="0" u="none" strike="noStrike" dirty="0" err="1">
                          <a:latin typeface="Myanmar2" pitchFamily="34" charset="0"/>
                          <a:cs typeface="Myanmar2" pitchFamily="34" charset="0"/>
                        </a:rPr>
                        <a:t>Pakokku</a:t>
                      </a:r>
                      <a:r>
                        <a:rPr lang="en-US" sz="2200" b="1" i="0" u="none" strike="noStrike" dirty="0">
                          <a:latin typeface="Myanmar2" pitchFamily="34" charset="0"/>
                          <a:cs typeface="Myanmar2" pitchFamily="34" charset="0"/>
                        </a:rPr>
                        <a:t>   District</a:t>
                      </a:r>
                      <a:br>
                        <a:rPr lang="en-US" sz="2200" b="1" i="0" u="none" strike="noStrike" dirty="0"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2200" b="1" i="0" u="none" strike="noStrike" dirty="0">
                          <a:latin typeface="Myanmar2" pitchFamily="34" charset="0"/>
                          <a:cs typeface="Myanmar2" pitchFamily="34" charset="0"/>
                        </a:rPr>
                        <a:t>(Within 2 miles from Existing 11 kV Distribution Line</a:t>
                      </a:r>
                      <a:r>
                        <a:rPr lang="en-US" sz="2200" b="1" i="0" u="none" strike="noStrike" dirty="0" smtClean="0"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  <a:endParaRPr lang="en-US" sz="2200" b="1" i="0" u="none" strike="noStrike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169" marR="7169" marT="71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7200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Town </a:t>
                      </a:r>
                      <a:endParaRPr lang="en-US" sz="1300" b="1" i="0" u="none" strike="noStrike" dirty="0" smtClean="0">
                        <a:solidFill>
                          <a:srgbClr val="000000"/>
                        </a:solidFill>
                        <a:latin typeface="Myanmar2"/>
                      </a:endParaRPr>
                    </a:p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Ship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Name Of Village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to be Electrified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No of House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House hold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Popu lation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11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To be constructed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Estimated cost (Mil Kyates)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Task by regional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7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Cost for 11 kV Line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11/0.4 kV Transformer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400 V Lines (Miles)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Estimated Cost (Mil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Kyats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)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6108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mile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Material Cost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Tran sport Cost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Construction Cost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Total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KVA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Material Cost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Tran sport Cost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Construction Cost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Total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1316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1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 dirty="0" err="1">
                          <a:latin typeface="Myanmar2"/>
                        </a:rPr>
                        <a:t>Pakokku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 dirty="0">
                          <a:latin typeface="Myanmar2"/>
                        </a:rPr>
                        <a:t>58</a:t>
                      </a:r>
                    </a:p>
                  </a:txBody>
                  <a:tcPr marL="86030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6598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6598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30079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78.58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1878.6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102.15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300.96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2281.8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7040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63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758.06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22.05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50.4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830.51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3112.32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43.97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1973.8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61316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2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 dirty="0" err="1">
                          <a:latin typeface="Myanmar2"/>
                        </a:rPr>
                        <a:t>Yesakyo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 dirty="0">
                          <a:latin typeface="Myanmar2"/>
                        </a:rPr>
                        <a:t>38</a:t>
                      </a:r>
                    </a:p>
                  </a:txBody>
                  <a:tcPr marL="86030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5327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5327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28856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54.83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1310.9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71.279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209.99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1592.2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4280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40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473.03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14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32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519.03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2111.18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33.36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1497.5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61316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3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latin typeface="Myanmar2"/>
                        </a:rPr>
                        <a:t>Myaing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latin typeface="Myanmar2"/>
                        </a:rPr>
                        <a:t>50</a:t>
                      </a:r>
                    </a:p>
                  </a:txBody>
                  <a:tcPr marL="86030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4417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4417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24858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51.73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1236.8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67.249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198.12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1502.1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5080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55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650.25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19.25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44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713.5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2215.63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34.27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1538.3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61316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4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latin typeface="Myanmar2"/>
                        </a:rPr>
                        <a:t>Pauk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latin typeface="Myanmar2"/>
                        </a:rPr>
                        <a:t>50</a:t>
                      </a:r>
                    </a:p>
                  </a:txBody>
                  <a:tcPr marL="86030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6457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6457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29072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55.5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1326.9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72.15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212.57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1611.6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6480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59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707.65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20.65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47.2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775.49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2387.106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42.23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1895.7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61316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5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 dirty="0" err="1">
                          <a:latin typeface="Myanmar2"/>
                        </a:rPr>
                        <a:t>SeikPhyu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latin typeface="Myanmar2"/>
                        </a:rPr>
                        <a:t>14</a:t>
                      </a:r>
                    </a:p>
                  </a:txBody>
                  <a:tcPr marL="86030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1357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1357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12492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8.2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148.66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23.042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23.435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195.14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1310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15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142.38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21.09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13.095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176.56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371.6964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10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448.89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613164"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latin typeface="Myanmar2"/>
                        </a:rPr>
                        <a:t>Total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latin typeface="Myanmar2"/>
                        </a:rPr>
                        <a:t>24156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latin typeface="Myanmar2"/>
                        </a:rPr>
                        <a:t>24156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latin typeface="Myanmar2"/>
                        </a:rPr>
                        <a:t>125357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latin typeface="Myanmar2"/>
                        </a:rPr>
                        <a:t>248.84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1" i="0" u="none" strike="noStrike" dirty="0" smtClean="0">
                          <a:latin typeface="Myanmar2"/>
                        </a:rPr>
                        <a:t>5901.9</a:t>
                      </a:r>
                      <a:endParaRPr lang="en-US" sz="1300" b="1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latin typeface="Myanmar2"/>
                        </a:rPr>
                        <a:t>335.87</a:t>
                      </a:r>
                      <a:endParaRPr lang="en-US" sz="1300" b="1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latin typeface="Myanmar2"/>
                        </a:rPr>
                        <a:t>945.08</a:t>
                      </a:r>
                      <a:endParaRPr lang="en-US" sz="1300" b="1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latin typeface="Myanmar2"/>
                        </a:rPr>
                        <a:t>7182.8</a:t>
                      </a:r>
                      <a:endParaRPr lang="en-US" sz="1300" b="1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latin typeface="Myanmar2"/>
                        </a:rPr>
                        <a:t>24190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latin typeface="Myanmar2"/>
                        </a:rPr>
                        <a:t>232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latin typeface="Myanmar2"/>
                        </a:rPr>
                        <a:t>2731.4</a:t>
                      </a:r>
                      <a:endParaRPr lang="en-US" sz="1300" b="1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latin typeface="Myanmar2"/>
                        </a:rPr>
                        <a:t>97.040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latin typeface="Myanmar2"/>
                        </a:rPr>
                        <a:t>186.69</a:t>
                      </a:r>
                      <a:endParaRPr lang="en-US" sz="1300" b="1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latin typeface="Myanmar2"/>
                        </a:rPr>
                        <a:t>3015.1</a:t>
                      </a:r>
                      <a:endParaRPr lang="en-US" sz="1300" b="1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latin typeface="Myanmar2"/>
                        </a:rPr>
                        <a:t>10197.94</a:t>
                      </a:r>
                      <a:endParaRPr lang="en-US" sz="1300" b="1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latin typeface="Myanmar2"/>
                        </a:rPr>
                        <a:t>163.83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latin typeface="Myanmar2"/>
                        </a:rPr>
                        <a:t>7354.2</a:t>
                      </a:r>
                      <a:endParaRPr lang="en-US" sz="1300" b="1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37002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1999" y="129365"/>
            <a:ext cx="8382001" cy="76944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ctr"/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Location Map of Electrification Plan </a:t>
            </a:r>
            <a:r>
              <a:rPr lang="en-US" sz="2200" b="1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for Thayet  </a:t>
            </a:r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District</a:t>
            </a:r>
          </a:p>
          <a:p>
            <a:pPr algn="ctr" fontAlgn="ctr"/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(Within 2 miles from Existing 11 kV Distribution Line)</a:t>
            </a:r>
          </a:p>
        </p:txBody>
      </p:sp>
      <p:pic>
        <p:nvPicPr>
          <p:cNvPr id="5" name="Picture 4" descr="DISTRIC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59201" y="914400"/>
            <a:ext cx="8184799" cy="57912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743201" y="2135505"/>
            <a:ext cx="457199" cy="184666"/>
          </a:xfrm>
          <a:prstGeom prst="rect">
            <a:avLst/>
          </a:prstGeom>
          <a:solidFill>
            <a:srgbClr val="66FFFF"/>
          </a:solidFill>
          <a:ln>
            <a:solidFill>
              <a:srgbClr val="66FFFF"/>
            </a:solidFill>
          </a:ln>
        </p:spPr>
        <p:txBody>
          <a:bodyPr wrap="square">
            <a:spAutoFit/>
          </a:bodyPr>
          <a:lstStyle/>
          <a:p>
            <a:r>
              <a:rPr lang="en-US" sz="600" b="1" dirty="0" smtClean="0">
                <a:solidFill>
                  <a:srgbClr val="002060"/>
                </a:solidFill>
              </a:rPr>
              <a:t>3735.9</a:t>
            </a:r>
            <a:endParaRPr lang="en-US" sz="600" b="1" dirty="0">
              <a:solidFill>
                <a:srgbClr val="00206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133601" y="5410200"/>
            <a:ext cx="381000" cy="184666"/>
          </a:xfrm>
          <a:prstGeom prst="rect">
            <a:avLst/>
          </a:prstGeom>
          <a:solidFill>
            <a:srgbClr val="66FFFF"/>
          </a:solidFill>
          <a:ln>
            <a:solidFill>
              <a:srgbClr val="66FFFF"/>
            </a:solidFill>
          </a:ln>
        </p:spPr>
        <p:txBody>
          <a:bodyPr wrap="square">
            <a:spAutoFit/>
          </a:bodyPr>
          <a:lstStyle/>
          <a:p>
            <a:r>
              <a:rPr lang="en-US" sz="600" b="1" dirty="0" smtClean="0">
                <a:solidFill>
                  <a:srgbClr val="002060"/>
                </a:solidFill>
              </a:rPr>
              <a:t>836.1</a:t>
            </a:r>
            <a:endParaRPr lang="en-US" sz="600" b="1" dirty="0">
              <a:solidFill>
                <a:srgbClr val="00206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505200" y="6324600"/>
            <a:ext cx="457199" cy="184666"/>
          </a:xfrm>
          <a:prstGeom prst="rect">
            <a:avLst/>
          </a:prstGeom>
          <a:solidFill>
            <a:srgbClr val="66FFFF"/>
          </a:solidFill>
          <a:ln>
            <a:solidFill>
              <a:srgbClr val="66FFFF"/>
            </a:solidFill>
          </a:ln>
        </p:spPr>
        <p:txBody>
          <a:bodyPr wrap="square">
            <a:spAutoFit/>
          </a:bodyPr>
          <a:lstStyle/>
          <a:p>
            <a:r>
              <a:rPr lang="en-US" sz="600" b="1" dirty="0" smtClean="0">
                <a:solidFill>
                  <a:srgbClr val="002060"/>
                </a:solidFill>
              </a:rPr>
              <a:t>1569.58</a:t>
            </a:r>
            <a:endParaRPr lang="en-US" sz="600" b="1" dirty="0">
              <a:solidFill>
                <a:srgbClr val="00206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835141" y="2044184"/>
            <a:ext cx="403860" cy="184666"/>
          </a:xfrm>
          <a:prstGeom prst="rect">
            <a:avLst/>
          </a:prstGeom>
          <a:solidFill>
            <a:srgbClr val="66FFFF"/>
          </a:solidFill>
          <a:ln>
            <a:solidFill>
              <a:srgbClr val="66FFFF"/>
            </a:solidFill>
          </a:ln>
        </p:spPr>
        <p:txBody>
          <a:bodyPr wrap="square">
            <a:spAutoFit/>
          </a:bodyPr>
          <a:lstStyle/>
          <a:p>
            <a:r>
              <a:rPr lang="en-US" sz="600" b="1" dirty="0" smtClean="0">
                <a:solidFill>
                  <a:srgbClr val="002060"/>
                </a:solidFill>
              </a:rPr>
              <a:t>519.13</a:t>
            </a:r>
            <a:endParaRPr lang="en-US" sz="600" b="1" dirty="0">
              <a:solidFill>
                <a:srgbClr val="00206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669020" y="2705100"/>
            <a:ext cx="457199" cy="184666"/>
          </a:xfrm>
          <a:prstGeom prst="rect">
            <a:avLst/>
          </a:prstGeom>
          <a:solidFill>
            <a:srgbClr val="66FFFF"/>
          </a:solidFill>
          <a:ln>
            <a:solidFill>
              <a:srgbClr val="66FFFF"/>
            </a:solidFill>
          </a:ln>
        </p:spPr>
        <p:txBody>
          <a:bodyPr wrap="square">
            <a:spAutoFit/>
          </a:bodyPr>
          <a:lstStyle/>
          <a:p>
            <a:r>
              <a:rPr lang="en-US" sz="600" b="1" dirty="0" smtClean="0">
                <a:solidFill>
                  <a:srgbClr val="002060"/>
                </a:solidFill>
              </a:rPr>
              <a:t>238.37</a:t>
            </a:r>
            <a:endParaRPr lang="en-US" sz="600" b="1" dirty="0">
              <a:solidFill>
                <a:srgbClr val="00206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359140" y="5516880"/>
            <a:ext cx="457199" cy="184666"/>
          </a:xfrm>
          <a:prstGeom prst="rect">
            <a:avLst/>
          </a:prstGeom>
          <a:solidFill>
            <a:srgbClr val="66FFFF"/>
          </a:solidFill>
          <a:ln>
            <a:solidFill>
              <a:srgbClr val="66FFFF"/>
            </a:solidFill>
          </a:ln>
        </p:spPr>
        <p:txBody>
          <a:bodyPr wrap="square">
            <a:spAutoFit/>
          </a:bodyPr>
          <a:lstStyle/>
          <a:p>
            <a:r>
              <a:rPr lang="en-US" sz="600" b="1" dirty="0" smtClean="0">
                <a:solidFill>
                  <a:srgbClr val="002060"/>
                </a:solidFill>
              </a:rPr>
              <a:t>572.71</a:t>
            </a:r>
            <a:endParaRPr lang="en-US" sz="600" b="1" dirty="0">
              <a:solidFill>
                <a:srgbClr val="002060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96694" y="228600"/>
          <a:ext cx="9555155" cy="5534211"/>
        </p:xfrm>
        <a:graphic>
          <a:graphicData uri="http://schemas.openxmlformats.org/drawingml/2006/table">
            <a:tbl>
              <a:tblPr/>
              <a:tblGrid>
                <a:gridCol w="274320"/>
                <a:gridCol w="651787"/>
                <a:gridCol w="566728"/>
                <a:gridCol w="458400"/>
                <a:gridCol w="458400"/>
                <a:gridCol w="458400"/>
                <a:gridCol w="458400"/>
                <a:gridCol w="458400"/>
                <a:gridCol w="458400"/>
                <a:gridCol w="458400"/>
                <a:gridCol w="458400"/>
                <a:gridCol w="365760"/>
                <a:gridCol w="274320"/>
                <a:gridCol w="458400"/>
                <a:gridCol w="458400"/>
                <a:gridCol w="458400"/>
                <a:gridCol w="458400"/>
                <a:gridCol w="731520"/>
                <a:gridCol w="458400"/>
                <a:gridCol w="731520"/>
              </a:tblGrid>
              <a:tr h="746680">
                <a:tc gridSpan="20">
                  <a:txBody>
                    <a:bodyPr/>
                    <a:lstStyle/>
                    <a:p>
                      <a:pPr algn="ctr" fontAlgn="b"/>
                      <a:r>
                        <a:rPr lang="en-US" sz="2200" b="1" i="0" u="none" strike="noStrike" dirty="0">
                          <a:latin typeface="Myanmar2" pitchFamily="34" charset="0"/>
                          <a:cs typeface="Myanmar2" pitchFamily="34" charset="0"/>
                        </a:rPr>
                        <a:t> Detailed Electrification Plan for </a:t>
                      </a:r>
                      <a:r>
                        <a:rPr lang="en-US" sz="2200" b="1" i="0" u="none" strike="noStrike" dirty="0" err="1">
                          <a:latin typeface="Myanmar2" pitchFamily="34" charset="0"/>
                          <a:cs typeface="Myanmar2" pitchFamily="34" charset="0"/>
                        </a:rPr>
                        <a:t>Thayet</a:t>
                      </a:r>
                      <a:r>
                        <a:rPr lang="en-US" sz="2200" b="1" i="0" u="none" strike="noStrike" dirty="0">
                          <a:latin typeface="Myanmar2" pitchFamily="34" charset="0"/>
                          <a:cs typeface="Myanmar2" pitchFamily="34" charset="0"/>
                        </a:rPr>
                        <a:t>   District</a:t>
                      </a:r>
                      <a:br>
                        <a:rPr lang="en-US" sz="2200" b="1" i="0" u="none" strike="noStrike" dirty="0"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2200" b="1" i="0" u="none" strike="noStrike" dirty="0">
                          <a:latin typeface="Myanmar2" pitchFamily="34" charset="0"/>
                          <a:cs typeface="Myanmar2" pitchFamily="34" charset="0"/>
                        </a:rPr>
                        <a:t>(Within 2 miles from Existing 11 kV Distribution Line</a:t>
                      </a:r>
                      <a:r>
                        <a:rPr lang="en-US" sz="2200" b="1" i="0" u="none" strike="noStrike" dirty="0" smtClean="0"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  <a:endParaRPr lang="en-US" sz="1400" b="1" i="0" u="none" strike="noStrike" dirty="0">
                        <a:latin typeface="Arial"/>
                      </a:endParaRPr>
                    </a:p>
                  </a:txBody>
                  <a:tcPr marL="7169" marR="7169" marT="7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5760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Town Ship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Name Of Village</a:t>
                      </a:r>
                      <a:b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to be </a:t>
                      </a:r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latin typeface="Myanmar2"/>
                        </a:rPr>
                        <a:t>Electrifi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-</a:t>
                      </a:r>
                    </a:p>
                    <a:p>
                      <a:pPr algn="ctr" rtl="0" fontAlgn="ctr"/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latin typeface="Myanmar2"/>
                        </a:rPr>
                        <a:t>ed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No of House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House hold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Popu lation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11"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To be constructed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Estimated cost (Mil Kyates)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Task by regional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57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Cost for 11 kV Line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11/0.4 kV Transformer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400 V Lines (Miles)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Estimated Cost (Mil </a:t>
                      </a:r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Kyats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)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56598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mile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Material Cost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Tran sport Cost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Construction Cost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Total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KVA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Material Cost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Tran sport Cost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Construction Cost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Total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6812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latin typeface="Myanmar2"/>
                        </a:rPr>
                        <a:t>1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 dirty="0" err="1">
                          <a:latin typeface="Myanmar2"/>
                        </a:rPr>
                        <a:t>Thayet</a:t>
                      </a:r>
                      <a:endParaRPr lang="en-US" sz="14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latin typeface="Myanmar2"/>
                        </a:rPr>
                        <a:t>11</a:t>
                      </a:r>
                    </a:p>
                  </a:txBody>
                  <a:tcPr marL="86030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latin typeface="Myanmar2"/>
                        </a:rPr>
                        <a:t>1121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latin typeface="Myanmar2"/>
                        </a:rPr>
                        <a:t>1121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latin typeface="Myanmar2"/>
                        </a:rPr>
                        <a:t>4635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latin typeface="Myanmar2"/>
                        </a:rPr>
                        <a:t>15.2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latin typeface="Myanmar2"/>
                        </a:rPr>
                        <a:t>363.40</a:t>
                      </a:r>
                      <a:endParaRPr lang="en-US" sz="14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latin typeface="Myanmar2"/>
                        </a:rPr>
                        <a:t>19.76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latin typeface="Myanmar2"/>
                        </a:rPr>
                        <a:t>58.216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latin typeface="Myanmar2"/>
                        </a:rPr>
                        <a:t>441.38</a:t>
                      </a:r>
                      <a:endParaRPr lang="en-US" sz="14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latin typeface="Myanmar2"/>
                        </a:rPr>
                        <a:t>900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latin typeface="Myanmar2"/>
                        </a:rPr>
                        <a:t>11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latin typeface="Myanmar2"/>
                        </a:rPr>
                        <a:t>118.68</a:t>
                      </a:r>
                      <a:endParaRPr lang="en-US" sz="14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latin typeface="Myanmar2"/>
                        </a:rPr>
                        <a:t>3.85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latin typeface="Myanmar2"/>
                        </a:rPr>
                        <a:t>8.8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latin typeface="Myanmar2"/>
                        </a:rPr>
                        <a:t>131.33</a:t>
                      </a:r>
                      <a:endParaRPr lang="en-US" sz="14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latin typeface="Myanmar2"/>
                        </a:rPr>
                        <a:t>572.71</a:t>
                      </a:r>
                      <a:endParaRPr lang="en-US" sz="14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latin typeface="Myanmar2"/>
                        </a:rPr>
                        <a:t>4.85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latin typeface="Myanmar2"/>
                        </a:rPr>
                        <a:t>217.71</a:t>
                      </a:r>
                      <a:endParaRPr lang="en-US" sz="14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812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latin typeface="Myanmar2"/>
                        </a:rPr>
                        <a:t>2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 dirty="0" err="1">
                          <a:latin typeface="Myanmar2"/>
                        </a:rPr>
                        <a:t>Aunglan</a:t>
                      </a:r>
                      <a:endParaRPr lang="en-US" sz="14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latin typeface="Myanmar2"/>
                        </a:rPr>
                        <a:t>6</a:t>
                      </a:r>
                    </a:p>
                  </a:txBody>
                  <a:tcPr marL="86030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latin typeface="Myanmar2"/>
                        </a:rPr>
                        <a:t>806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latin typeface="Myanmar2"/>
                        </a:rPr>
                        <a:t>806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latin typeface="Myanmar2"/>
                        </a:rPr>
                        <a:t>4050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latin typeface="Myanmar2"/>
                        </a:rPr>
                        <a:t>5.3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latin typeface="Myanmar2"/>
                        </a:rPr>
                        <a:t>126.71</a:t>
                      </a:r>
                      <a:endParaRPr lang="en-US" sz="14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latin typeface="Myanmar2"/>
                        </a:rPr>
                        <a:t>6.89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latin typeface="Myanmar2"/>
                        </a:rPr>
                        <a:t>20.299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latin typeface="Myanmar2"/>
                        </a:rPr>
                        <a:t>153.9</a:t>
                      </a:r>
                      <a:endParaRPr lang="en-US" sz="14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latin typeface="Myanmar2"/>
                        </a:rPr>
                        <a:t>900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latin typeface="Myanmar2"/>
                        </a:rPr>
                        <a:t>6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latin typeface="Myanmar2"/>
                        </a:rPr>
                        <a:t>77.573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latin typeface="Myanmar2"/>
                        </a:rPr>
                        <a:t>2.1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latin typeface="Myanmar2"/>
                        </a:rPr>
                        <a:t>4.8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latin typeface="Myanmar2"/>
                        </a:rPr>
                        <a:t>84.473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latin typeface="Myanmar2"/>
                        </a:rPr>
                        <a:t>238.374</a:t>
                      </a:r>
                      <a:endParaRPr lang="en-US" sz="14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latin typeface="Myanmar2"/>
                        </a:rPr>
                        <a:t>6.5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latin typeface="Myanmar2"/>
                        </a:rPr>
                        <a:t>291.78</a:t>
                      </a:r>
                      <a:endParaRPr lang="en-US" sz="14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812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latin typeface="Myanmar2"/>
                        </a:rPr>
                        <a:t>3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 dirty="0" err="1">
                          <a:latin typeface="Myanmar2"/>
                        </a:rPr>
                        <a:t>Sinpaung</a:t>
                      </a:r>
                      <a:r>
                        <a:rPr lang="en-US" sz="1400" b="0" i="0" u="none" strike="noStrike" dirty="0">
                          <a:latin typeface="Myanmar2"/>
                        </a:rPr>
                        <a:t> </a:t>
                      </a:r>
                      <a:r>
                        <a:rPr lang="en-US" sz="1400" b="0" i="0" u="none" strike="noStrike" dirty="0" err="1">
                          <a:latin typeface="Myanmar2"/>
                        </a:rPr>
                        <a:t>wae</a:t>
                      </a:r>
                      <a:endParaRPr lang="en-US" sz="14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latin typeface="Myanmar2"/>
                        </a:rPr>
                        <a:t>11</a:t>
                      </a:r>
                    </a:p>
                  </a:txBody>
                  <a:tcPr marL="86030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latin typeface="Myanmar2"/>
                        </a:rPr>
                        <a:t>1604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latin typeface="Myanmar2"/>
                        </a:rPr>
                        <a:t>1604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latin typeface="Myanmar2"/>
                        </a:rPr>
                        <a:t>7479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latin typeface="Myanmar2"/>
                        </a:rPr>
                        <a:t>12.28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latin typeface="Myanmar2"/>
                        </a:rPr>
                        <a:t>293.59</a:t>
                      </a:r>
                      <a:endParaRPr lang="en-US" sz="14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latin typeface="Myanmar2"/>
                        </a:rPr>
                        <a:t>15.964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latin typeface="Myanmar2"/>
                        </a:rPr>
                        <a:t>47.032</a:t>
                      </a:r>
                      <a:endParaRPr lang="en-US" sz="14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latin typeface="Myanmar2"/>
                        </a:rPr>
                        <a:t>356.59</a:t>
                      </a:r>
                      <a:endParaRPr lang="en-US" sz="14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latin typeface="Myanmar2"/>
                        </a:rPr>
                        <a:t>1100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latin typeface="Myanmar2"/>
                        </a:rPr>
                        <a:t>13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latin typeface="Myanmar2"/>
                        </a:rPr>
                        <a:t>147.59</a:t>
                      </a:r>
                      <a:endParaRPr lang="en-US" sz="14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latin typeface="Myanmar2"/>
                        </a:rPr>
                        <a:t>4.55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latin typeface="Myanmar2"/>
                        </a:rPr>
                        <a:t>10.4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latin typeface="Myanmar2"/>
                        </a:rPr>
                        <a:t>162.54</a:t>
                      </a:r>
                      <a:endParaRPr lang="en-US" sz="14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latin typeface="Myanmar2"/>
                        </a:rPr>
                        <a:t>519.126</a:t>
                      </a:r>
                      <a:endParaRPr lang="en-US" sz="14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latin typeface="Myanmar2"/>
                        </a:rPr>
                        <a:t>10.5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latin typeface="Myanmar2"/>
                        </a:rPr>
                        <a:t>471.33</a:t>
                      </a:r>
                      <a:endParaRPr lang="en-US" sz="14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812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latin typeface="Myanmar2"/>
                        </a:rPr>
                        <a:t>4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 dirty="0" err="1">
                          <a:latin typeface="Myanmar2"/>
                        </a:rPr>
                        <a:t>Kanma</a:t>
                      </a:r>
                      <a:endParaRPr lang="en-US" sz="14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latin typeface="Myanmar2"/>
                        </a:rPr>
                        <a:t>41</a:t>
                      </a:r>
                    </a:p>
                  </a:txBody>
                  <a:tcPr marL="86030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latin typeface="Myanmar2"/>
                        </a:rPr>
                        <a:t>4663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latin typeface="Myanmar2"/>
                        </a:rPr>
                        <a:t>4663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latin typeface="Myanmar2"/>
                        </a:rPr>
                        <a:t>17124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latin typeface="Myanmar2"/>
                        </a:rPr>
                        <a:t>34.45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latin typeface="Myanmar2"/>
                        </a:rPr>
                        <a:t>823.63</a:t>
                      </a:r>
                      <a:endParaRPr lang="en-US" sz="14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latin typeface="Myanmar2"/>
                        </a:rPr>
                        <a:t>45.54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latin typeface="Myanmar2"/>
                        </a:rPr>
                        <a:t>131.46</a:t>
                      </a:r>
                      <a:endParaRPr lang="en-US" sz="14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latin typeface="Myanmar2"/>
                        </a:rPr>
                        <a:t>1000.6</a:t>
                      </a:r>
                      <a:endParaRPr lang="en-US" sz="14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latin typeface="Myanmar2"/>
                        </a:rPr>
                        <a:t>3900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latin typeface="Myanmar2"/>
                        </a:rPr>
                        <a:t>52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latin typeface="Myanmar2"/>
                        </a:rPr>
                        <a:t>581.75</a:t>
                      </a:r>
                      <a:endParaRPr lang="en-US" sz="14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latin typeface="Myanmar2"/>
                        </a:rPr>
                        <a:t>18.2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latin typeface="Myanmar2"/>
                        </a:rPr>
                        <a:t>41.6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latin typeface="Myanmar2"/>
                        </a:rPr>
                        <a:t>641.55</a:t>
                      </a:r>
                      <a:endParaRPr lang="en-US" sz="14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latin typeface="Myanmar2"/>
                        </a:rPr>
                        <a:t>1569.58</a:t>
                      </a:r>
                      <a:endParaRPr lang="en-US" sz="14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latin typeface="Myanmar2"/>
                        </a:rPr>
                        <a:t>33.45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latin typeface="Myanmar2"/>
                        </a:rPr>
                        <a:t>1501.5</a:t>
                      </a:r>
                      <a:endParaRPr lang="en-US" sz="14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812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latin typeface="Myanmar2"/>
                        </a:rPr>
                        <a:t>5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 dirty="0" err="1">
                          <a:latin typeface="Myanmar2"/>
                        </a:rPr>
                        <a:t>Mintone</a:t>
                      </a:r>
                      <a:endParaRPr lang="en-US" sz="14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latin typeface="Myanmar2"/>
                        </a:rPr>
                        <a:t>21</a:t>
                      </a:r>
                    </a:p>
                  </a:txBody>
                  <a:tcPr marL="86030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latin typeface="Myanmar2"/>
                        </a:rPr>
                        <a:t>1911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latin typeface="Myanmar2"/>
                        </a:rPr>
                        <a:t>1911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latin typeface="Myanmar2"/>
                        </a:rPr>
                        <a:t>6669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latin typeface="Myanmar2"/>
                        </a:rPr>
                        <a:t>23.55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latin typeface="Myanmar2"/>
                        </a:rPr>
                        <a:t>426.94</a:t>
                      </a:r>
                      <a:endParaRPr lang="en-US" sz="14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latin typeface="Myanmar2"/>
                        </a:rPr>
                        <a:t>66.17</a:t>
                      </a:r>
                      <a:endParaRPr lang="en-US" sz="14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latin typeface="Myanmar2"/>
                        </a:rPr>
                        <a:t>67.306</a:t>
                      </a:r>
                      <a:endParaRPr lang="en-US" sz="14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latin typeface="Myanmar2"/>
                        </a:rPr>
                        <a:t>560.42</a:t>
                      </a:r>
                      <a:endParaRPr lang="en-US" sz="14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latin typeface="Myanmar2"/>
                        </a:rPr>
                        <a:t>2070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latin typeface="Myanmar2"/>
                        </a:rPr>
                        <a:t>22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latin typeface="Myanmar2"/>
                        </a:rPr>
                        <a:t>250.36</a:t>
                      </a:r>
                      <a:endParaRPr lang="en-US" sz="14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latin typeface="Myanmar2"/>
                        </a:rPr>
                        <a:t>7.7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latin typeface="Myanmar2"/>
                        </a:rPr>
                        <a:t>17.6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latin typeface="Myanmar2"/>
                        </a:rPr>
                        <a:t>275.66</a:t>
                      </a:r>
                      <a:endParaRPr lang="en-US" sz="14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latin typeface="Myanmar2"/>
                        </a:rPr>
                        <a:t>836.075</a:t>
                      </a:r>
                      <a:endParaRPr lang="en-US" sz="14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latin typeface="Myanmar2"/>
                        </a:rPr>
                        <a:t>12.8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latin typeface="Myanmar2"/>
                        </a:rPr>
                        <a:t>574.58</a:t>
                      </a:r>
                      <a:endParaRPr lang="en-US" sz="1400" b="0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8127"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latin typeface="Myanmar2"/>
                        </a:rPr>
                        <a:t>Total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latin typeface="Myanmar2"/>
                        </a:rPr>
                        <a:t>10105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latin typeface="Myanmar2"/>
                        </a:rPr>
                        <a:t>10105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latin typeface="Myanmar2"/>
                        </a:rPr>
                        <a:t>39957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latin typeface="Myanmar2"/>
                        </a:rPr>
                        <a:t>90.78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latin typeface="Myanmar2"/>
                        </a:rPr>
                        <a:t>2034.3</a:t>
                      </a:r>
                      <a:endParaRPr lang="en-US" sz="1400" b="1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latin typeface="Myanmar2"/>
                        </a:rPr>
                        <a:t>154.33</a:t>
                      </a:r>
                      <a:endParaRPr lang="en-US" sz="1400" b="1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latin typeface="Myanmar2"/>
                        </a:rPr>
                        <a:t>324.31</a:t>
                      </a:r>
                      <a:endParaRPr lang="en-US" sz="1400" b="1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latin typeface="Myanmar2"/>
                        </a:rPr>
                        <a:t>2512.9</a:t>
                      </a:r>
                      <a:endParaRPr lang="en-US" sz="1400" b="1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latin typeface="Myanmar2"/>
                        </a:rPr>
                        <a:t>8870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latin typeface="Myanmar2"/>
                        </a:rPr>
                        <a:t>104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latin typeface="Myanmar2"/>
                        </a:rPr>
                        <a:t>1175.9</a:t>
                      </a:r>
                      <a:endParaRPr lang="en-US" sz="1400" b="1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latin typeface="Myanmar2"/>
                        </a:rPr>
                        <a:t>36.400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latin typeface="Myanmar2"/>
                        </a:rPr>
                        <a:t>83.200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latin typeface="Myanmar2"/>
                        </a:rPr>
                        <a:t>1295.6</a:t>
                      </a:r>
                      <a:endParaRPr lang="en-US" sz="1400" b="1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latin typeface="Myanmar2"/>
                        </a:rPr>
                        <a:t>3735.87</a:t>
                      </a:r>
                      <a:endParaRPr lang="en-US" sz="1400" b="1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latin typeface="Myanmar2"/>
                        </a:rPr>
                        <a:t>68.1</a:t>
                      </a: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latin typeface="Myanmar2"/>
                        </a:rPr>
                        <a:t>3056.9</a:t>
                      </a:r>
                      <a:endParaRPr lang="en-US" sz="1400" b="1" i="0" u="none" strike="noStrike" dirty="0">
                        <a:latin typeface="Myanmar2"/>
                      </a:endParaRPr>
                    </a:p>
                  </a:txBody>
                  <a:tcPr marL="7169" marR="7169" marT="71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37002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12702" y="838200"/>
            <a:ext cx="2491977" cy="584464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15"/>
          <p:cNvSpPr txBox="1">
            <a:spLocks noChangeArrowheads="1"/>
          </p:cNvSpPr>
          <p:nvPr/>
        </p:nvSpPr>
        <p:spPr bwMode="auto">
          <a:xfrm>
            <a:off x="742952" y="3"/>
            <a:ext cx="8763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b="1" dirty="0" smtClean="0">
                <a:latin typeface="Myanmar2" pitchFamily="34" charset="0"/>
                <a:ea typeface="Tahoma" pitchFamily="34" charset="0"/>
                <a:cs typeface="Myanmar2" pitchFamily="34" charset="0"/>
              </a:rPr>
              <a:t>Location Map of Electrification Plan for </a:t>
            </a:r>
            <a:r>
              <a:rPr lang="en-US" sz="2400" b="1" dirty="0" err="1" smtClean="0">
                <a:latin typeface="Myanmar2" pitchFamily="34" charset="0"/>
                <a:ea typeface="Tahoma" pitchFamily="34" charset="0"/>
                <a:cs typeface="Myanmar2" pitchFamily="34" charset="0"/>
              </a:rPr>
              <a:t>Gangaw</a:t>
            </a:r>
            <a:r>
              <a:rPr lang="en-US" sz="2400" b="1" dirty="0" smtClean="0">
                <a:latin typeface="Myanmar2" pitchFamily="34" charset="0"/>
                <a:ea typeface="Tahoma" pitchFamily="34" charset="0"/>
                <a:cs typeface="Myanmar2" pitchFamily="34" charset="0"/>
              </a:rPr>
              <a:t> District</a:t>
            </a:r>
          </a:p>
          <a:p>
            <a:pPr algn="ctr" eaLnBrk="1" hangingPunct="1"/>
            <a:r>
              <a:rPr lang="en-US" sz="2400" b="1" dirty="0" smtClean="0">
                <a:latin typeface="Myanmar2" pitchFamily="34" charset="0"/>
                <a:ea typeface="Tahoma" pitchFamily="34" charset="0"/>
                <a:cs typeface="Myanmar2" pitchFamily="34" charset="0"/>
              </a:rPr>
              <a:t>(Within 2 miles from Existing 11 kV Distribution Line)</a:t>
            </a:r>
            <a:endParaRPr lang="en-US" sz="2400" b="1" dirty="0">
              <a:latin typeface="Myanmar2" pitchFamily="34" charset="0"/>
              <a:ea typeface="Tahoma" pitchFamily="34" charset="0"/>
              <a:cs typeface="Myanmar2" pitchFamily="34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4918074" y="2041722"/>
            <a:ext cx="1089660" cy="6252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4771390" y="3485722"/>
            <a:ext cx="1089660" cy="28618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4918074" y="4679769"/>
            <a:ext cx="1056640" cy="58249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3952081" y="5401273"/>
            <a:ext cx="1007268" cy="45624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412752" y="838201"/>
            <a:ext cx="9093200" cy="586740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742950" y="1219201"/>
            <a:ext cx="2625090" cy="10618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>
              <a:tabLst>
                <a:tab pos="1028700" algn="l"/>
                <a:tab pos="1371600" algn="l"/>
              </a:tabLst>
            </a:pPr>
            <a:r>
              <a:rPr lang="en-US" sz="105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No. of villages		- 24</a:t>
            </a:r>
          </a:p>
          <a:p>
            <a:pPr algn="just">
              <a:tabLst>
                <a:tab pos="1028700" algn="l"/>
                <a:tab pos="1371600" algn="l"/>
              </a:tabLst>
            </a:pPr>
            <a:r>
              <a:rPr lang="en-US" sz="105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Household		- 2832</a:t>
            </a:r>
          </a:p>
          <a:p>
            <a:pPr algn="just">
              <a:tabLst>
                <a:tab pos="1028700" algn="l"/>
                <a:tab pos="1371600" algn="l"/>
              </a:tabLst>
            </a:pPr>
            <a:r>
              <a:rPr lang="en-US" sz="105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Proposal 11 kV Line	- 31.23</a:t>
            </a:r>
          </a:p>
          <a:p>
            <a:pPr algn="just">
              <a:tabLst>
                <a:tab pos="1028700" algn="l"/>
                <a:tab pos="1371600" algn="l"/>
              </a:tabLst>
            </a:pPr>
            <a:r>
              <a:rPr lang="en-US" sz="105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Proposal 11/0.4 kV </a:t>
            </a:r>
            <a:r>
              <a:rPr lang="en-US" sz="105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Tr</a:t>
            </a:r>
            <a:r>
              <a:rPr lang="en-US" sz="105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;	- 31</a:t>
            </a:r>
          </a:p>
          <a:p>
            <a:pPr algn="just">
              <a:tabLst>
                <a:tab pos="1028700" algn="l"/>
                <a:tab pos="1371600" algn="l"/>
              </a:tabLst>
            </a:pPr>
            <a:r>
              <a:rPr lang="en-US" sz="105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Estimate Cost		- 1307.615</a:t>
            </a:r>
          </a:p>
          <a:p>
            <a:pPr algn="just">
              <a:tabLst>
                <a:tab pos="1028700" algn="l"/>
                <a:tab pos="1371600" algn="l"/>
              </a:tabLst>
            </a:pPr>
            <a:r>
              <a:rPr lang="en-US" sz="105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(Mil kyats)</a:t>
            </a:r>
            <a:endParaRPr lang="en-US" sz="9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00855" y="1524000"/>
            <a:ext cx="1964690" cy="9233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sz="12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Ganggaw</a:t>
            </a:r>
            <a:r>
              <a:rPr lang="en-US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Township</a:t>
            </a:r>
          </a:p>
          <a:p>
            <a:pPr algn="just">
              <a:tabLst>
                <a:tab pos="1028700" algn="l"/>
              </a:tabLst>
            </a:pPr>
            <a:r>
              <a:rPr lang="en-US" sz="105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No. of villages	- 6</a:t>
            </a:r>
          </a:p>
          <a:p>
            <a:pPr algn="just">
              <a:tabLst>
                <a:tab pos="1028700" algn="l"/>
              </a:tabLst>
            </a:pPr>
            <a:r>
              <a:rPr lang="en-US" sz="105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Household	- 871</a:t>
            </a:r>
          </a:p>
          <a:p>
            <a:pPr algn="just">
              <a:tabLst>
                <a:tab pos="1028700" algn="l"/>
              </a:tabLst>
            </a:pPr>
            <a:r>
              <a:rPr lang="en-US" sz="105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Estimate Cost	336.925</a:t>
            </a:r>
          </a:p>
          <a:p>
            <a:pPr algn="just">
              <a:tabLst>
                <a:tab pos="1028700" algn="l"/>
              </a:tabLst>
            </a:pPr>
            <a:r>
              <a:rPr lang="en-US" sz="105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(Mil kyats)</a:t>
            </a:r>
            <a:endParaRPr lang="en-US" sz="9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861050" y="3024055"/>
            <a:ext cx="1964690" cy="9233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sz="12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Htilin</a:t>
            </a:r>
            <a:r>
              <a:rPr lang="en-US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Township</a:t>
            </a:r>
          </a:p>
          <a:p>
            <a:pPr algn="just">
              <a:tabLst>
                <a:tab pos="1028700" algn="l"/>
              </a:tabLst>
            </a:pPr>
            <a:r>
              <a:rPr lang="en-US" sz="105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No. of villages	- 4</a:t>
            </a:r>
          </a:p>
          <a:p>
            <a:pPr algn="just">
              <a:tabLst>
                <a:tab pos="1028700" algn="l"/>
              </a:tabLst>
            </a:pPr>
            <a:r>
              <a:rPr lang="en-US" sz="105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Household	- 564</a:t>
            </a:r>
          </a:p>
          <a:p>
            <a:pPr algn="just">
              <a:tabLst>
                <a:tab pos="1028700" algn="l"/>
              </a:tabLst>
            </a:pPr>
            <a:r>
              <a:rPr lang="en-US" sz="105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Estimate Cost	- 263.752</a:t>
            </a:r>
          </a:p>
          <a:p>
            <a:pPr algn="just">
              <a:tabLst>
                <a:tab pos="1028700" algn="l"/>
              </a:tabLst>
            </a:pPr>
            <a:r>
              <a:rPr lang="en-US" sz="105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(Mil kyats)</a:t>
            </a:r>
            <a:endParaRPr lang="en-US" sz="9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974714" y="4800600"/>
            <a:ext cx="1964690" cy="9233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sz="12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Kyaukhtu</a:t>
            </a:r>
            <a:r>
              <a:rPr lang="en-US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Township</a:t>
            </a:r>
          </a:p>
          <a:p>
            <a:pPr algn="just">
              <a:tabLst>
                <a:tab pos="1028700" algn="l"/>
              </a:tabLst>
            </a:pPr>
            <a:r>
              <a:rPr lang="en-US" sz="105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No. of villages	- 10</a:t>
            </a:r>
          </a:p>
          <a:p>
            <a:pPr algn="just">
              <a:tabLst>
                <a:tab pos="1028700" algn="l"/>
              </a:tabLst>
            </a:pPr>
            <a:r>
              <a:rPr lang="en-US" sz="105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Household	- 938</a:t>
            </a:r>
          </a:p>
          <a:p>
            <a:pPr algn="just">
              <a:tabLst>
                <a:tab pos="1028700" algn="l"/>
              </a:tabLst>
            </a:pPr>
            <a:r>
              <a:rPr lang="en-US" sz="105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Estimate Cost	-528.2286</a:t>
            </a:r>
          </a:p>
          <a:p>
            <a:pPr algn="just">
              <a:tabLst>
                <a:tab pos="1028700" algn="l"/>
              </a:tabLst>
            </a:pPr>
            <a:r>
              <a:rPr lang="en-US" sz="105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(Mil kyats)</a:t>
            </a:r>
            <a:endParaRPr lang="en-US" sz="9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87391" y="5382221"/>
            <a:ext cx="1964690" cy="9233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Saw Township</a:t>
            </a:r>
          </a:p>
          <a:p>
            <a:pPr algn="just">
              <a:tabLst>
                <a:tab pos="1028700" algn="l"/>
              </a:tabLst>
            </a:pPr>
            <a:r>
              <a:rPr lang="en-US" sz="105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No. of villages	- 4</a:t>
            </a:r>
          </a:p>
          <a:p>
            <a:pPr algn="just">
              <a:tabLst>
                <a:tab pos="1028700" algn="l"/>
              </a:tabLst>
            </a:pPr>
            <a:r>
              <a:rPr lang="en-US" sz="105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Household	- 459</a:t>
            </a:r>
          </a:p>
          <a:p>
            <a:pPr algn="just">
              <a:tabLst>
                <a:tab pos="1028700" algn="l"/>
              </a:tabLst>
            </a:pPr>
            <a:r>
              <a:rPr lang="en-US" sz="105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Estimate Cost	- 178.707</a:t>
            </a:r>
          </a:p>
          <a:p>
            <a:pPr algn="just">
              <a:tabLst>
                <a:tab pos="1028700" algn="l"/>
              </a:tabLst>
            </a:pPr>
            <a:r>
              <a:rPr lang="en-US" sz="105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(Mil kyats)</a:t>
            </a:r>
            <a:endParaRPr lang="en-US" sz="9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0" y="228600"/>
          <a:ext cx="9385832" cy="6096000"/>
        </p:xfrm>
        <a:graphic>
          <a:graphicData uri="http://schemas.openxmlformats.org/drawingml/2006/table">
            <a:tbl>
              <a:tblPr/>
              <a:tblGrid>
                <a:gridCol w="274320"/>
                <a:gridCol w="640080"/>
                <a:gridCol w="640080"/>
                <a:gridCol w="448348"/>
                <a:gridCol w="448348"/>
                <a:gridCol w="448348"/>
                <a:gridCol w="448348"/>
                <a:gridCol w="448348"/>
                <a:gridCol w="448348"/>
                <a:gridCol w="448348"/>
                <a:gridCol w="543128"/>
                <a:gridCol w="353568"/>
                <a:gridCol w="274320"/>
                <a:gridCol w="448348"/>
                <a:gridCol w="448348"/>
                <a:gridCol w="448348"/>
                <a:gridCol w="448348"/>
                <a:gridCol w="640080"/>
                <a:gridCol w="448348"/>
                <a:gridCol w="640080"/>
              </a:tblGrid>
              <a:tr h="923365">
                <a:tc gridSpan="20">
                  <a:txBody>
                    <a:bodyPr/>
                    <a:lstStyle/>
                    <a:p>
                      <a:pPr algn="ctr" fontAlgn="b"/>
                      <a:r>
                        <a:rPr lang="en-US" sz="2200" b="1" i="0" u="none" strike="noStrike" dirty="0">
                          <a:latin typeface="Myanmar2" pitchFamily="34" charset="0"/>
                          <a:cs typeface="Myanmar2" pitchFamily="34" charset="0"/>
                        </a:rPr>
                        <a:t> Detailed Electrification Plan for  </a:t>
                      </a:r>
                      <a:r>
                        <a:rPr lang="en-US" sz="2200" b="1" i="0" u="none" strike="noStrike" dirty="0" err="1">
                          <a:latin typeface="Myanmar2" pitchFamily="34" charset="0"/>
                          <a:cs typeface="Myanmar2" pitchFamily="34" charset="0"/>
                        </a:rPr>
                        <a:t>Gangaw</a:t>
                      </a:r>
                      <a:r>
                        <a:rPr lang="en-US" sz="2200" b="1" i="0" u="none" strike="noStrike" dirty="0">
                          <a:latin typeface="Myanmar2" pitchFamily="34" charset="0"/>
                          <a:cs typeface="Myanmar2" pitchFamily="34" charset="0"/>
                        </a:rPr>
                        <a:t>   District</a:t>
                      </a:r>
                      <a:br>
                        <a:rPr lang="en-US" sz="2200" b="1" i="0" u="none" strike="noStrike" dirty="0">
                          <a:latin typeface="Myanmar2" pitchFamily="34" charset="0"/>
                          <a:cs typeface="Myanmar2" pitchFamily="34" charset="0"/>
                        </a:rPr>
                      </a:br>
                      <a:r>
                        <a:rPr lang="en-US" sz="2200" b="1" i="0" u="none" strike="noStrike" dirty="0">
                          <a:latin typeface="Myanmar2" pitchFamily="34" charset="0"/>
                          <a:cs typeface="Myanmar2" pitchFamily="34" charset="0"/>
                        </a:rPr>
                        <a:t>(Within 2 miles from Existing 11 kV Distribution Line</a:t>
                      </a:r>
                      <a:r>
                        <a:rPr lang="en-US" sz="2200" b="1" i="0" u="none" strike="noStrike" dirty="0" smtClean="0"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  <a:endParaRPr lang="en-US" sz="1300" b="1" i="0" u="none" strike="noStrike" dirty="0">
                        <a:latin typeface="Arial"/>
                      </a:endParaRPr>
                    </a:p>
                  </a:txBody>
                  <a:tcPr marL="7249" marR="7249" marT="724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82664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Town </a:t>
                      </a:r>
                      <a:endParaRPr lang="en-US" sz="1300" b="1" i="0" u="none" strike="noStrike" dirty="0" smtClean="0">
                        <a:solidFill>
                          <a:srgbClr val="000000"/>
                        </a:solidFill>
                        <a:latin typeface="Myanmar2"/>
                      </a:endParaRPr>
                    </a:p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Ship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Name Of Village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to be Electrified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No of House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House hold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Popu lation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11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To be constructed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Estimated cost (Mil Kyates)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Task by regional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959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Cost for 11 kV Line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11/0.4 kV Transformer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400 V Lines (Miles)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Estimated Cost (Mil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Kyats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)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884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mile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Material Cost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Tran sport Cost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Construction Cost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Total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KVA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Material Cost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Tran sport Cost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Construction Cost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Total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9908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1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 dirty="0" err="1">
                          <a:latin typeface="Myanmar2"/>
                        </a:rPr>
                        <a:t>Gangaw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6</a:t>
                      </a:r>
                    </a:p>
                  </a:txBody>
                  <a:tcPr marL="86993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871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871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3385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7.126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170.37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9.2638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27.293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206.92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750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10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118.5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3.5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8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130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336.925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7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314.22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69908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2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 dirty="0" err="1">
                          <a:latin typeface="Myanmar2"/>
                        </a:rPr>
                        <a:t>Htilin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4</a:t>
                      </a:r>
                    </a:p>
                  </a:txBody>
                  <a:tcPr marL="86993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564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564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2689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6.65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158.99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8.7115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25.469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193.17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600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5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64.835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1.75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4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70.585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263.754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5.8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260.36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69908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3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latin typeface="Myanmar2"/>
                        </a:rPr>
                        <a:t>Saw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4</a:t>
                      </a:r>
                    </a:p>
                  </a:txBody>
                  <a:tcPr marL="86993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459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459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2198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4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95.632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5.24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15.32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116.19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400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5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56.765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1.75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4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62.515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178.707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5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224.45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69908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4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 dirty="0" err="1">
                          <a:latin typeface="Myanmar2"/>
                        </a:rPr>
                        <a:t>Kyaukhtu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10</a:t>
                      </a:r>
                    </a:p>
                  </a:txBody>
                  <a:tcPr marL="86993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938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938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4791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13.45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321.56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17.619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51.511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390.69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1000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11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124.88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3.85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8.8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137.53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528.229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10.69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479.86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699081"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latin typeface="Myanmar2"/>
                        </a:rPr>
                        <a:t>Total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latin typeface="Myanmar2"/>
                        </a:rPr>
                        <a:t>2832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latin typeface="Myanmar2"/>
                        </a:rPr>
                        <a:t>2832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latin typeface="Myanmar2"/>
                        </a:rPr>
                        <a:t>13063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latin typeface="Myanmar2"/>
                        </a:rPr>
                        <a:t>31.23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latin typeface="Myanmar2"/>
                        </a:rPr>
                        <a:t>746.55</a:t>
                      </a:r>
                      <a:endParaRPr lang="en-US" sz="1300" b="1" i="0" u="none" strike="noStrike" dirty="0">
                        <a:latin typeface="Myanmar2"/>
                      </a:endParaRP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latin typeface="Myanmar2"/>
                        </a:rPr>
                        <a:t>40.835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latin typeface="Myanmar2"/>
                        </a:rPr>
                        <a:t>119.59</a:t>
                      </a:r>
                      <a:endParaRPr lang="en-US" sz="1300" b="1" i="0" u="none" strike="noStrike" dirty="0">
                        <a:latin typeface="Myanmar2"/>
                      </a:endParaRP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latin typeface="Myanmar2"/>
                        </a:rPr>
                        <a:t>906.98</a:t>
                      </a:r>
                      <a:endParaRPr lang="en-US" sz="1300" b="1" i="0" u="none" strike="noStrike" dirty="0">
                        <a:latin typeface="Myanmar2"/>
                      </a:endParaRP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latin typeface="Myanmar2"/>
                        </a:rPr>
                        <a:t>2750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latin typeface="Myanmar2"/>
                        </a:rPr>
                        <a:t>31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latin typeface="Myanmar2"/>
                        </a:rPr>
                        <a:t>364.98</a:t>
                      </a:r>
                      <a:endParaRPr lang="en-US" sz="1300" b="1" i="0" u="none" strike="noStrike" dirty="0">
                        <a:latin typeface="Myanmar2"/>
                      </a:endParaRP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latin typeface="Myanmar2"/>
                        </a:rPr>
                        <a:t>10.850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latin typeface="Myanmar2"/>
                        </a:rPr>
                        <a:t>24.800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latin typeface="Myanmar2"/>
                        </a:rPr>
                        <a:t>400.63</a:t>
                      </a:r>
                      <a:endParaRPr lang="en-US" sz="1300" b="1" i="0" u="none" strike="noStrike" dirty="0">
                        <a:latin typeface="Myanmar2"/>
                      </a:endParaRP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latin typeface="Myanmar2"/>
                        </a:rPr>
                        <a:t>1307.62</a:t>
                      </a:r>
                      <a:endParaRPr lang="en-US" sz="1300" b="1" i="0" u="none" strike="noStrike" dirty="0">
                        <a:latin typeface="Myanmar2"/>
                      </a:endParaRP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latin typeface="Myanmar2"/>
                        </a:rPr>
                        <a:t>28.49</a:t>
                      </a: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latin typeface="Myanmar2"/>
                        </a:rPr>
                        <a:t>1278.9</a:t>
                      </a:r>
                      <a:endParaRPr lang="en-US" sz="1300" b="1" i="0" u="none" strike="noStrike" dirty="0">
                        <a:latin typeface="Myanmar2"/>
                      </a:endParaRPr>
                    </a:p>
                  </a:txBody>
                  <a:tcPr marL="7249" marR="7249" marT="7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37002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81002" y="1219200"/>
          <a:ext cx="9143998" cy="3807030"/>
        </p:xfrm>
        <a:graphic>
          <a:graphicData uri="http://schemas.openxmlformats.org/drawingml/2006/table">
            <a:tbl>
              <a:tblPr/>
              <a:tblGrid>
                <a:gridCol w="408214"/>
                <a:gridCol w="2041071"/>
                <a:gridCol w="1000176"/>
                <a:gridCol w="745436"/>
                <a:gridCol w="745436"/>
                <a:gridCol w="1427808"/>
                <a:gridCol w="560016"/>
                <a:gridCol w="771744"/>
                <a:gridCol w="724973"/>
                <a:gridCol w="719124"/>
              </a:tblGrid>
              <a:tr h="76200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err="1">
                          <a:latin typeface="Myanmar2"/>
                        </a:rPr>
                        <a:t>Sr.No</a:t>
                      </a:r>
                      <a:endParaRPr lang="en-US" sz="1400" b="1" i="0" u="none" strike="noStrike" dirty="0">
                        <a:latin typeface="Myanmar2"/>
                      </a:endParaRPr>
                    </a:p>
                  </a:txBody>
                  <a:tcPr marL="6794" marR="6794" marT="6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latin typeface="Myanmar2"/>
                        </a:rPr>
                        <a:t>Fiscal Year</a:t>
                      </a:r>
                    </a:p>
                  </a:txBody>
                  <a:tcPr marL="6794" marR="6794" marT="6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latin typeface="Myanmar2"/>
                        </a:rPr>
                        <a:t>State/Region Capital Budget for ESE(mil, Kyats)</a:t>
                      </a:r>
                    </a:p>
                  </a:txBody>
                  <a:tcPr marL="6794" marR="6794" marT="6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latin typeface="Myanmar2"/>
                        </a:rPr>
                        <a:t>State/Region Capital Budget for DRD(mil, </a:t>
                      </a:r>
                      <a:r>
                        <a:rPr lang="en-US" sz="1400" b="1" i="0" u="none" strike="noStrike" dirty="0" err="1">
                          <a:latin typeface="Myanmar2"/>
                        </a:rPr>
                        <a:t>Kyats</a:t>
                      </a:r>
                      <a:r>
                        <a:rPr lang="en-US" sz="1400" b="1" i="0" u="none" strike="noStrike" dirty="0">
                          <a:latin typeface="Myanmar2"/>
                        </a:rPr>
                        <a:t>)</a:t>
                      </a:r>
                    </a:p>
                  </a:txBody>
                  <a:tcPr marL="6794" marR="6794" marT="6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latin typeface="Myanmar2"/>
                        </a:rPr>
                        <a:t>Electrified Connection</a:t>
                      </a:r>
                    </a:p>
                  </a:txBody>
                  <a:tcPr marL="6794" marR="6794" marT="6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10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latin typeface="Myanmar2"/>
                        </a:rPr>
                        <a:t>Total Cost for 11kV Line &amp; 11/0.4kV TR</a:t>
                      </a:r>
                    </a:p>
                  </a:txBody>
                  <a:tcPr marL="6794" marR="6794" marT="6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latin typeface="Myanmar2"/>
                        </a:rPr>
                        <a:t>Total Cost for 400V Line </a:t>
                      </a:r>
                    </a:p>
                  </a:txBody>
                  <a:tcPr marL="6794" marR="6794" marT="6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latin typeface="Myanmar2"/>
                        </a:rPr>
                        <a:t>Total </a:t>
                      </a:r>
                    </a:p>
                  </a:txBody>
                  <a:tcPr marL="6794" marR="6794" marT="6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latin typeface="Myanmar2"/>
                        </a:rPr>
                        <a:t>Off Grid</a:t>
                      </a:r>
                    </a:p>
                  </a:txBody>
                  <a:tcPr marL="6794" marR="6794" marT="6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latin typeface="Myanmar2"/>
                        </a:rPr>
                        <a:t>ON Grid</a:t>
                      </a:r>
                    </a:p>
                  </a:txBody>
                  <a:tcPr marL="6794" marR="6794" marT="6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latin typeface="Myanmar2"/>
                        </a:rPr>
                        <a:t>Off Grid</a:t>
                      </a:r>
                    </a:p>
                  </a:txBody>
                  <a:tcPr marL="6794" marR="6794" marT="6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76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latin typeface="Myanmar2"/>
                        </a:rPr>
                        <a:t>Village (Nos)</a:t>
                      </a:r>
                    </a:p>
                  </a:txBody>
                  <a:tcPr marL="6794" marR="6794" marT="6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latin typeface="Myanmar2"/>
                        </a:rPr>
                        <a:t>Consumer (</a:t>
                      </a:r>
                      <a:r>
                        <a:rPr lang="en-US" sz="1400" b="1" i="0" u="none" strike="noStrike" dirty="0" err="1">
                          <a:latin typeface="Myanmar2"/>
                        </a:rPr>
                        <a:t>Nos</a:t>
                      </a:r>
                      <a:r>
                        <a:rPr lang="en-US" sz="1400" b="1" i="0" u="none" strike="noStrike" dirty="0">
                          <a:latin typeface="Myanmar2"/>
                        </a:rPr>
                        <a:t>)</a:t>
                      </a:r>
                    </a:p>
                  </a:txBody>
                  <a:tcPr marL="6794" marR="6794" marT="6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latin typeface="Myanmar2"/>
                        </a:rPr>
                        <a:t>Village (Nos)</a:t>
                      </a:r>
                    </a:p>
                  </a:txBody>
                  <a:tcPr marL="6794" marR="6794" marT="6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latin typeface="Myanmar2"/>
                        </a:rPr>
                        <a:t>Consumer (Nos)</a:t>
                      </a:r>
                    </a:p>
                  </a:txBody>
                  <a:tcPr marL="6794" marR="6794" marT="6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5576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latin typeface="Myanmar2"/>
                        </a:rPr>
                        <a:t>1</a:t>
                      </a:r>
                    </a:p>
                  </a:txBody>
                  <a:tcPr marL="6794" marR="6794" marT="6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latin typeface="Myanmar2"/>
                        </a:rPr>
                        <a:t>2014-2015 Estimate (BE+RE)</a:t>
                      </a:r>
                    </a:p>
                  </a:txBody>
                  <a:tcPr marL="6794" marR="6794" marT="6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latin typeface="Myanmar2"/>
                        </a:rPr>
                        <a:t>537.272</a:t>
                      </a:r>
                    </a:p>
                  </a:txBody>
                  <a:tcPr marL="6794" marR="6794" marT="6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latin typeface="Myanmar2"/>
                        </a:rPr>
                        <a:t>362.487</a:t>
                      </a:r>
                    </a:p>
                  </a:txBody>
                  <a:tcPr marL="6794" marR="6794" marT="6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latin typeface="Myanmar2"/>
                        </a:rPr>
                        <a:t>899.759</a:t>
                      </a:r>
                    </a:p>
                  </a:txBody>
                  <a:tcPr marL="6794" marR="6794" marT="6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latin typeface="Myanmar2"/>
                        </a:rPr>
                        <a:t>2784.529</a:t>
                      </a:r>
                    </a:p>
                  </a:txBody>
                  <a:tcPr marL="6794" marR="6794" marT="6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latin typeface="Myanmar2"/>
                        </a:rPr>
                        <a:t>42</a:t>
                      </a:r>
                    </a:p>
                  </a:txBody>
                  <a:tcPr marL="6794" marR="6794" marT="6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latin typeface="Myanmar2"/>
                        </a:rPr>
                        <a:t>8389</a:t>
                      </a:r>
                    </a:p>
                  </a:txBody>
                  <a:tcPr marL="6794" marR="6794" marT="6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latin typeface="Myanmar2"/>
                        </a:rPr>
                        <a:t>71</a:t>
                      </a:r>
                    </a:p>
                  </a:txBody>
                  <a:tcPr marL="6794" marR="6794" marT="6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latin typeface="Myanmar2"/>
                        </a:rPr>
                        <a:t>8998</a:t>
                      </a:r>
                    </a:p>
                  </a:txBody>
                  <a:tcPr marL="6794" marR="6794" marT="6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5576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latin typeface="Myanmar2"/>
                        </a:rPr>
                        <a:t>2</a:t>
                      </a:r>
                    </a:p>
                  </a:txBody>
                  <a:tcPr marL="6794" marR="6794" marT="6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latin typeface="Myanmar2"/>
                        </a:rPr>
                        <a:t>2015-2016 Estimate (BE+RE)</a:t>
                      </a:r>
                    </a:p>
                  </a:txBody>
                  <a:tcPr marL="6794" marR="6794" marT="6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latin typeface="Myanmar2"/>
                        </a:rPr>
                        <a:t>10645.43</a:t>
                      </a:r>
                    </a:p>
                  </a:txBody>
                  <a:tcPr marL="6794" marR="6794" marT="6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latin typeface="Myanmar2"/>
                        </a:rPr>
                        <a:t>2209.45</a:t>
                      </a:r>
                    </a:p>
                  </a:txBody>
                  <a:tcPr marL="6794" marR="6794" marT="6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latin typeface="Myanmar2"/>
                        </a:rPr>
                        <a:t>12854.88</a:t>
                      </a:r>
                    </a:p>
                  </a:txBody>
                  <a:tcPr marL="6794" marR="6794" marT="6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latin typeface="Myanmar2"/>
                        </a:rPr>
                        <a:t>3283.61</a:t>
                      </a:r>
                    </a:p>
                  </a:txBody>
                  <a:tcPr marL="6794" marR="6794" marT="6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latin typeface="Myanmar2"/>
                        </a:rPr>
                        <a:t>264</a:t>
                      </a:r>
                    </a:p>
                  </a:txBody>
                  <a:tcPr marL="6794" marR="6794" marT="6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latin typeface="Myanmar2"/>
                        </a:rPr>
                        <a:t>33831</a:t>
                      </a:r>
                    </a:p>
                  </a:txBody>
                  <a:tcPr marL="6794" marR="6794" marT="6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latin typeface="Myanmar2"/>
                        </a:rPr>
                        <a:t>185</a:t>
                      </a:r>
                    </a:p>
                  </a:txBody>
                  <a:tcPr marL="6794" marR="6794" marT="6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latin typeface="Myanmar2"/>
                        </a:rPr>
                        <a:t>12559</a:t>
                      </a:r>
                    </a:p>
                  </a:txBody>
                  <a:tcPr marL="6794" marR="6794" marT="6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5576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latin typeface="Myanmar2"/>
                        </a:rPr>
                        <a:t>3</a:t>
                      </a:r>
                    </a:p>
                  </a:txBody>
                  <a:tcPr marL="6794" marR="6794" marT="6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latin typeface="Myanmar2"/>
                        </a:rPr>
                        <a:t>2016-2017 Estimate (BE)</a:t>
                      </a:r>
                    </a:p>
                  </a:txBody>
                  <a:tcPr marL="6794" marR="6794" marT="6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latin typeface="Myanmar2"/>
                        </a:rPr>
                        <a:t>9508.403</a:t>
                      </a:r>
                    </a:p>
                  </a:txBody>
                  <a:tcPr marL="6794" marR="6794" marT="6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latin typeface="Myanmar2"/>
                        </a:rPr>
                        <a:t>1497.424</a:t>
                      </a:r>
                    </a:p>
                  </a:txBody>
                  <a:tcPr marL="6794" marR="6794" marT="6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latin typeface="Myanmar2"/>
                        </a:rPr>
                        <a:t>11005.827</a:t>
                      </a:r>
                    </a:p>
                  </a:txBody>
                  <a:tcPr marL="6794" marR="6794" marT="6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latin typeface="Myanmar2"/>
                        </a:rPr>
                        <a:t>19093.672</a:t>
                      </a:r>
                    </a:p>
                  </a:txBody>
                  <a:tcPr marL="6794" marR="6794" marT="6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latin typeface="Myanmar2"/>
                        </a:rPr>
                        <a:t>198</a:t>
                      </a:r>
                    </a:p>
                  </a:txBody>
                  <a:tcPr marL="6794" marR="6794" marT="6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latin typeface="Myanmar2"/>
                        </a:rPr>
                        <a:t>36468</a:t>
                      </a:r>
                    </a:p>
                  </a:txBody>
                  <a:tcPr marL="6794" marR="6794" marT="6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latin typeface="Myanmar2"/>
                        </a:rPr>
                        <a:t>554</a:t>
                      </a:r>
                    </a:p>
                  </a:txBody>
                  <a:tcPr marL="6794" marR="6794" marT="6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latin typeface="Myanmar2"/>
                        </a:rPr>
                        <a:t>74998</a:t>
                      </a:r>
                    </a:p>
                  </a:txBody>
                  <a:tcPr marL="6794" marR="6794" marT="6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557629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latin typeface="Myanmar2"/>
                        </a:rPr>
                        <a:t>Grand </a:t>
                      </a:r>
                      <a:r>
                        <a:rPr lang="en-US" sz="1400" b="1" i="0" u="none" strike="noStrike" dirty="0">
                          <a:latin typeface="Myanmar2"/>
                        </a:rPr>
                        <a:t>Total</a:t>
                      </a:r>
                    </a:p>
                  </a:txBody>
                  <a:tcPr marL="6794" marR="6794" marT="6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latin typeface="Myanmar2"/>
                      </a:endParaRPr>
                    </a:p>
                  </a:txBody>
                  <a:tcPr marL="6794" marR="6794" marT="6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latin typeface="Myanmar2"/>
                        </a:rPr>
                        <a:t>20691.105</a:t>
                      </a:r>
                    </a:p>
                  </a:txBody>
                  <a:tcPr marL="6794" marR="6794" marT="6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latin typeface="Myanmar2"/>
                        </a:rPr>
                        <a:t>4069.361</a:t>
                      </a:r>
                    </a:p>
                  </a:txBody>
                  <a:tcPr marL="6794" marR="6794" marT="6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latin typeface="Myanmar2"/>
                        </a:rPr>
                        <a:t>24760.466</a:t>
                      </a:r>
                    </a:p>
                  </a:txBody>
                  <a:tcPr marL="6794" marR="6794" marT="6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latin typeface="Myanmar2"/>
                        </a:rPr>
                        <a:t>25161.811</a:t>
                      </a:r>
                    </a:p>
                  </a:txBody>
                  <a:tcPr marL="6794" marR="6794" marT="6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latin typeface="Myanmar2"/>
                        </a:rPr>
                        <a:t>504</a:t>
                      </a:r>
                    </a:p>
                  </a:txBody>
                  <a:tcPr marL="6794" marR="6794" marT="6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latin typeface="Myanmar2"/>
                        </a:rPr>
                        <a:t>78688</a:t>
                      </a:r>
                    </a:p>
                  </a:txBody>
                  <a:tcPr marL="6794" marR="6794" marT="6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latin typeface="Myanmar2"/>
                        </a:rPr>
                        <a:t>810</a:t>
                      </a:r>
                    </a:p>
                  </a:txBody>
                  <a:tcPr marL="6794" marR="6794" marT="6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latin typeface="Myanmar2"/>
                        </a:rPr>
                        <a:t>96555</a:t>
                      </a:r>
                    </a:p>
                  </a:txBody>
                  <a:tcPr marL="6794" marR="6794" marT="6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381000" y="819090"/>
            <a:ext cx="9144000" cy="43088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The Statement of Fiscal Year Budget and Electrical Connection for </a:t>
            </a:r>
            <a:r>
              <a:rPr lang="en-US" sz="2200" b="1" dirty="0" err="1" smtClean="0">
                <a:latin typeface="Myanmar2" pitchFamily="34" charset="0"/>
                <a:cs typeface="Myanmar2" pitchFamily="34" charset="0"/>
              </a:rPr>
              <a:t>Magway</a:t>
            </a:r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 Region</a:t>
            </a:r>
            <a:endParaRPr lang="en-US" sz="2200" b="1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2000" y="71735"/>
            <a:ext cx="8610600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 Main Materials List Transported to </a:t>
            </a:r>
            <a:r>
              <a:rPr lang="en-US" sz="2400" b="1" dirty="0" err="1" smtClean="0">
                <a:latin typeface="Myanmar2" pitchFamily="34" charset="0"/>
                <a:cs typeface="Myanmar2" pitchFamily="34" charset="0"/>
              </a:rPr>
              <a:t>Magway</a:t>
            </a: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  Region Office</a:t>
            </a:r>
            <a:endParaRPr lang="en-US" sz="2400" b="1" dirty="0">
              <a:latin typeface="Myanmar2" pitchFamily="34" charset="0"/>
              <a:cs typeface="Myanmar2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838200" y="685800"/>
          <a:ext cx="8610601" cy="5715002"/>
        </p:xfrm>
        <a:graphic>
          <a:graphicData uri="http://schemas.openxmlformats.org/drawingml/2006/table">
            <a:tbl>
              <a:tblPr/>
              <a:tblGrid>
                <a:gridCol w="586825"/>
                <a:gridCol w="4213775"/>
                <a:gridCol w="1600200"/>
                <a:gridCol w="2209801"/>
              </a:tblGrid>
              <a:tr h="127000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err="1">
                          <a:latin typeface="Myanmar2"/>
                        </a:rPr>
                        <a:t>Sr</a:t>
                      </a:r>
                      <a:r>
                        <a:rPr lang="en-US" sz="2000" b="1" i="0" u="none" strike="noStrike" dirty="0">
                          <a:latin typeface="Myanmar2"/>
                        </a:rPr>
                        <a:t> No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latin typeface="Myanmar2"/>
                        </a:rPr>
                        <a:t>Description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err="1">
                          <a:latin typeface="Myanmar2"/>
                        </a:rPr>
                        <a:t>Quantites</a:t>
                      </a:r>
                      <a:endParaRPr lang="en-US" sz="2000" b="1" i="0" u="none" strike="noStrike" dirty="0">
                        <a:latin typeface="Myanmar2"/>
                      </a:endParaRP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latin typeface="Myanmar2"/>
                        </a:rPr>
                        <a:t>Transported Site 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DE5"/>
                    </a:solidFill>
                  </a:tcPr>
                </a:tc>
              </a:tr>
              <a:tr h="635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1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latin typeface="Myanmar2"/>
                        </a:rPr>
                        <a:t>Distribution Transformer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756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latin typeface="Myanmar2"/>
                        </a:rPr>
                        <a:t> 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35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2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latin typeface="Myanmar2"/>
                        </a:rPr>
                        <a:t>Concrete Poles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33449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 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35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3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latin typeface="Myanmar2"/>
                        </a:rPr>
                        <a:t>Medium Voltage Conductor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24080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latin typeface="Myanmar2"/>
                        </a:rPr>
                        <a:t> 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35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4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latin typeface="Myanmar2"/>
                        </a:rPr>
                        <a:t>Insulator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103296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 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35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5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latin typeface="Myanmar2"/>
                        </a:rPr>
                        <a:t>Surge Arresters, Disconnectors, Fuses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latin typeface="Myanmar2"/>
                        </a:rPr>
                        <a:t>2271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 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35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6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latin typeface="Myanmar2"/>
                        </a:rPr>
                        <a:t>Other Assorted Accessories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 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latin typeface="Myanmar2"/>
                        </a:rPr>
                        <a:t> 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35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latin typeface="Myanmar2"/>
                        </a:rPr>
                        <a:t> 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latin typeface="Myanmar2"/>
                        </a:rPr>
                        <a:t>Total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latin typeface="Myanmar2"/>
                        </a:rPr>
                        <a:t>163852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latin typeface="Myanmar2"/>
                        </a:rPr>
                        <a:t> 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2000" y="71735"/>
            <a:ext cx="8610600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 Main Materials List Transported to </a:t>
            </a:r>
            <a:r>
              <a:rPr lang="en-US" sz="2400" b="1" dirty="0" err="1" smtClean="0">
                <a:latin typeface="Myanmar2" pitchFamily="34" charset="0"/>
                <a:cs typeface="Myanmar2" pitchFamily="34" charset="0"/>
              </a:rPr>
              <a:t>Magway</a:t>
            </a: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 District Office</a:t>
            </a:r>
            <a:endParaRPr lang="en-US" sz="2400" b="1" dirty="0">
              <a:latin typeface="Myanmar2" pitchFamily="34" charset="0"/>
              <a:cs typeface="Myanmar2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57200" y="762000"/>
          <a:ext cx="8991600" cy="5012267"/>
        </p:xfrm>
        <a:graphic>
          <a:graphicData uri="http://schemas.openxmlformats.org/drawingml/2006/table">
            <a:tbl>
              <a:tblPr/>
              <a:tblGrid>
                <a:gridCol w="612790"/>
                <a:gridCol w="3883010"/>
                <a:gridCol w="1905000"/>
                <a:gridCol w="2590800"/>
              </a:tblGrid>
              <a:tr h="125306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err="1">
                          <a:latin typeface="Myanmar2"/>
                        </a:rPr>
                        <a:t>Sr</a:t>
                      </a:r>
                      <a:r>
                        <a:rPr lang="en-US" sz="2000" b="1" i="0" u="none" strike="noStrike" dirty="0">
                          <a:latin typeface="Myanmar2"/>
                        </a:rPr>
                        <a:t> No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latin typeface="Myanmar2"/>
                        </a:rPr>
                        <a:t>Description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err="1">
                          <a:latin typeface="Myanmar2"/>
                        </a:rPr>
                        <a:t>Quantites</a:t>
                      </a:r>
                      <a:endParaRPr lang="en-US" sz="2000" b="1" i="0" u="none" strike="noStrike" dirty="0">
                        <a:latin typeface="Myanmar2"/>
                      </a:endParaRP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DE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2000" b="1" i="0" u="none" strike="noStrike" kern="1200" dirty="0">
                          <a:solidFill>
                            <a:schemeClr val="tx1"/>
                          </a:solidFill>
                          <a:latin typeface="Myanmar2"/>
                          <a:ea typeface="+mn-ea"/>
                          <a:cs typeface="+mn-cs"/>
                        </a:rPr>
                        <a:t>Transported Site 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DE5"/>
                    </a:solidFill>
                  </a:tcPr>
                </a:tc>
              </a:tr>
              <a:tr h="6265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1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latin typeface="Myanmar2"/>
                        </a:rPr>
                        <a:t>Distribution Transformer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236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latin typeface="Myanmar2"/>
                        </a:rPr>
                        <a:t>To </a:t>
                      </a:r>
                      <a:r>
                        <a:rPr lang="en-US" sz="2000" b="0" i="0" u="none" strike="noStrike" dirty="0" err="1">
                          <a:latin typeface="Myanmar2"/>
                        </a:rPr>
                        <a:t>Magway</a:t>
                      </a:r>
                      <a:r>
                        <a:rPr lang="en-US" sz="2000" b="0" i="0" u="none" strike="noStrike" dirty="0">
                          <a:latin typeface="Myanmar2"/>
                        </a:rPr>
                        <a:t> District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265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2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latin typeface="Myanmar2"/>
                        </a:rPr>
                        <a:t>Concrete Poles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9123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265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3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latin typeface="Myanmar2"/>
                        </a:rPr>
                        <a:t>Medium Voltage Conductor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7481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265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4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latin typeface="Myanmar2"/>
                        </a:rPr>
                        <a:t>Insulator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31251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265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5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latin typeface="Myanmar2"/>
                        </a:rPr>
                        <a:t>Surge Arresters, </a:t>
                      </a:r>
                      <a:r>
                        <a:rPr lang="en-US" sz="2000" b="0" i="0" u="none" strike="noStrike" dirty="0" err="1">
                          <a:latin typeface="Myanmar2"/>
                        </a:rPr>
                        <a:t>Disconnectors</a:t>
                      </a:r>
                      <a:r>
                        <a:rPr lang="en-US" sz="2000" b="0" i="0" u="none" strike="noStrike" dirty="0">
                          <a:latin typeface="Myanmar2"/>
                        </a:rPr>
                        <a:t>, Fuses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711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265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6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latin typeface="Myanmar2"/>
                        </a:rPr>
                        <a:t>Other Assorted Accessories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latin typeface="Myanmar2"/>
                        </a:rPr>
                        <a:t> 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224135"/>
            <a:ext cx="9067800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 Main Materials List Transported to </a:t>
            </a:r>
            <a:r>
              <a:rPr lang="en-US" sz="2400" b="1" dirty="0" err="1" smtClean="0">
                <a:latin typeface="Myanmar2" pitchFamily="34" charset="0"/>
                <a:cs typeface="Myanmar2" pitchFamily="34" charset="0"/>
              </a:rPr>
              <a:t>Minbu</a:t>
            </a: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  District Office</a:t>
            </a:r>
            <a:endParaRPr lang="en-US" sz="2400" b="1" dirty="0">
              <a:latin typeface="Myanmar2" pitchFamily="34" charset="0"/>
              <a:cs typeface="Myanmar2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33400" y="838200"/>
          <a:ext cx="8991601" cy="4876802"/>
        </p:xfrm>
        <a:graphic>
          <a:graphicData uri="http://schemas.openxmlformats.org/drawingml/2006/table">
            <a:tbl>
              <a:tblPr/>
              <a:tblGrid>
                <a:gridCol w="612791"/>
                <a:gridCol w="3843223"/>
                <a:gridCol w="1909720"/>
                <a:gridCol w="2625867"/>
              </a:tblGrid>
              <a:tr h="121920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err="1">
                          <a:latin typeface="Myanmar2"/>
                        </a:rPr>
                        <a:t>Sr</a:t>
                      </a:r>
                      <a:r>
                        <a:rPr lang="en-US" sz="2000" b="1" i="0" u="none" strike="noStrike" dirty="0">
                          <a:latin typeface="Myanmar2"/>
                        </a:rPr>
                        <a:t> No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latin typeface="Myanmar2"/>
                        </a:rPr>
                        <a:t>Description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latin typeface="Myanmar2"/>
                        </a:rPr>
                        <a:t>Quantites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latin typeface="Myanmar2"/>
                        </a:rPr>
                        <a:t>Transported Site 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DE5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1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latin typeface="Myanmar2"/>
                        </a:rPr>
                        <a:t>Distribution Transformer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153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latin typeface="Myanmar2"/>
                        </a:rPr>
                        <a:t>To </a:t>
                      </a:r>
                      <a:r>
                        <a:rPr lang="en-US" sz="2000" b="0" i="0" u="none" strike="noStrike" dirty="0" err="1">
                          <a:latin typeface="Myanmar2"/>
                        </a:rPr>
                        <a:t>Minbu</a:t>
                      </a:r>
                      <a:r>
                        <a:rPr lang="en-US" sz="2000" b="0" i="0" u="none" strike="noStrike" dirty="0">
                          <a:latin typeface="Myanmar2"/>
                        </a:rPr>
                        <a:t> District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2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latin typeface="Myanmar2"/>
                        </a:rPr>
                        <a:t>Concrete Poles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6855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3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latin typeface="Myanmar2"/>
                        </a:rPr>
                        <a:t>Medium Voltage Conductor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4871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4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latin typeface="Myanmar2"/>
                        </a:rPr>
                        <a:t>Insulator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23368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5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latin typeface="Myanmar2"/>
                        </a:rPr>
                        <a:t>Surge Arresters, </a:t>
                      </a:r>
                      <a:r>
                        <a:rPr lang="en-US" sz="2000" b="0" i="0" u="none" strike="noStrike" dirty="0" err="1">
                          <a:latin typeface="Myanmar2"/>
                        </a:rPr>
                        <a:t>Disconnectors</a:t>
                      </a:r>
                      <a:r>
                        <a:rPr lang="en-US" sz="2000" b="0" i="0" u="none" strike="noStrike" dirty="0">
                          <a:latin typeface="Myanmar2"/>
                        </a:rPr>
                        <a:t>, Fuses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459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6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latin typeface="Myanmar2"/>
                        </a:rPr>
                        <a:t>Other Assorted Accessories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latin typeface="Myanmar2"/>
                        </a:rPr>
                        <a:t> 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1536680"/>
            <a:ext cx="8763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We always face and solve the case of  compensate dealing with the field in construction of lines and substations.</a:t>
            </a:r>
          </a:p>
          <a:p>
            <a:r>
              <a:rPr lang="en-US" sz="2400" dirty="0"/>
              <a:t>Although some farmers are agreed to get the suitable rate identified by the MOEP, some are not. When they want to get more than the suitable rate , we will face with many difficulties ( problems )</a:t>
            </a:r>
          </a:p>
          <a:p>
            <a:r>
              <a:rPr lang="en-US" sz="2400" dirty="0"/>
              <a:t>We want to construct new substations and upgrade the present distribution substation such as </a:t>
            </a:r>
            <a:r>
              <a:rPr lang="en-US" sz="2400" dirty="0" err="1"/>
              <a:t>magway</a:t>
            </a:r>
            <a:r>
              <a:rPr lang="en-US" sz="2400" dirty="0"/>
              <a:t> (</a:t>
            </a:r>
            <a:r>
              <a:rPr lang="en-US" sz="2400" dirty="0" err="1"/>
              <a:t>Natmout</a:t>
            </a:r>
            <a:r>
              <a:rPr lang="en-US" sz="2400" dirty="0"/>
              <a:t> Street) substation , </a:t>
            </a:r>
            <a:r>
              <a:rPr lang="en-US" sz="2400" dirty="0" err="1"/>
              <a:t>Pakokku</a:t>
            </a:r>
            <a:r>
              <a:rPr lang="en-US" sz="2400" dirty="0"/>
              <a:t> substation , </a:t>
            </a:r>
            <a:r>
              <a:rPr lang="en-US" sz="2400" dirty="0" err="1"/>
              <a:t>Kanma</a:t>
            </a:r>
            <a:r>
              <a:rPr lang="en-US" sz="2400" dirty="0"/>
              <a:t> substation ,  </a:t>
            </a:r>
            <a:r>
              <a:rPr lang="en-US" sz="2400" dirty="0" err="1"/>
              <a:t>Pakhangyi</a:t>
            </a:r>
            <a:r>
              <a:rPr lang="en-US" sz="2400" dirty="0"/>
              <a:t>  substation, </a:t>
            </a:r>
            <a:r>
              <a:rPr lang="en-US" sz="2400" dirty="0" err="1"/>
              <a:t>etc</a:t>
            </a:r>
            <a:r>
              <a:rPr lang="en-US" sz="2400" dirty="0"/>
              <a:t> – according to the ratio of increasing electrification rate.</a:t>
            </a:r>
          </a:p>
          <a:p>
            <a:r>
              <a:rPr lang="en-US" sz="2400" dirty="0"/>
              <a:t>In my </a:t>
            </a:r>
            <a:r>
              <a:rPr lang="en-US" sz="2400" dirty="0" err="1"/>
              <a:t>opnion</a:t>
            </a:r>
            <a:r>
              <a:rPr lang="en-US" sz="2400" dirty="0"/>
              <a:t> , </a:t>
            </a:r>
            <a:r>
              <a:rPr lang="en-US" sz="2400" dirty="0" err="1"/>
              <a:t>Kanpyar</a:t>
            </a:r>
            <a:r>
              <a:rPr lang="en-US" sz="2400" dirty="0"/>
              <a:t> , </a:t>
            </a:r>
            <a:r>
              <a:rPr lang="en-US" sz="2400" dirty="0" err="1"/>
              <a:t>myothit</a:t>
            </a:r>
            <a:r>
              <a:rPr lang="en-US" sz="2400" dirty="0"/>
              <a:t> , </a:t>
            </a:r>
            <a:r>
              <a:rPr lang="en-US" sz="2400" dirty="0" err="1"/>
              <a:t>myinkin</a:t>
            </a:r>
            <a:r>
              <a:rPr lang="en-US" sz="2400" dirty="0"/>
              <a:t> substation in </a:t>
            </a:r>
            <a:r>
              <a:rPr lang="en-US" sz="2400" dirty="0" err="1"/>
              <a:t>Manway</a:t>
            </a:r>
            <a:r>
              <a:rPr lang="en-US" sz="2400" dirty="0"/>
              <a:t> district , </a:t>
            </a:r>
            <a:r>
              <a:rPr lang="en-US" sz="2400" dirty="0" err="1"/>
              <a:t>Myaing</a:t>
            </a:r>
            <a:r>
              <a:rPr lang="en-US" sz="2400" dirty="0"/>
              <a:t> , </a:t>
            </a:r>
            <a:r>
              <a:rPr lang="en-US" sz="2400" dirty="0" err="1"/>
              <a:t>Yesakyo</a:t>
            </a:r>
            <a:r>
              <a:rPr lang="en-US" sz="2400" dirty="0"/>
              <a:t> (</a:t>
            </a:r>
            <a:r>
              <a:rPr lang="en-US" sz="2400" dirty="0" err="1"/>
              <a:t>Tamartan</a:t>
            </a:r>
            <a:r>
              <a:rPr lang="en-US" sz="2400" dirty="0"/>
              <a:t>) substation in </a:t>
            </a:r>
            <a:r>
              <a:rPr lang="en-US" sz="2400" dirty="0" err="1"/>
              <a:t>Pakokku</a:t>
            </a:r>
            <a:r>
              <a:rPr lang="en-US" sz="2400" dirty="0"/>
              <a:t> district , </a:t>
            </a:r>
            <a:r>
              <a:rPr lang="en-US" sz="2400" dirty="0" err="1"/>
              <a:t>Thayet</a:t>
            </a:r>
            <a:r>
              <a:rPr lang="en-US" sz="2400" dirty="0"/>
              <a:t> substation in </a:t>
            </a:r>
            <a:r>
              <a:rPr lang="en-US" sz="2400" dirty="0" err="1"/>
              <a:t>Thayet</a:t>
            </a:r>
            <a:r>
              <a:rPr lang="en-US" sz="2400" dirty="0"/>
              <a:t> district and </a:t>
            </a:r>
            <a:r>
              <a:rPr lang="en-US" sz="2400" dirty="0" err="1"/>
              <a:t>Hnan</a:t>
            </a:r>
            <a:r>
              <a:rPr lang="en-US" sz="2400" dirty="0"/>
              <a:t> </a:t>
            </a:r>
            <a:r>
              <a:rPr lang="en-US" sz="2400" dirty="0" err="1"/>
              <a:t>khar</a:t>
            </a:r>
            <a:r>
              <a:rPr lang="en-US" sz="2400" dirty="0"/>
              <a:t> substation in </a:t>
            </a:r>
            <a:r>
              <a:rPr lang="en-US" sz="2400" dirty="0" err="1"/>
              <a:t>Gangaw</a:t>
            </a:r>
            <a:r>
              <a:rPr lang="en-US" sz="2400" dirty="0"/>
              <a:t> township should be constructed extensively in </a:t>
            </a:r>
            <a:r>
              <a:rPr lang="en-US" sz="2400" dirty="0" err="1"/>
              <a:t>magway</a:t>
            </a:r>
            <a:r>
              <a:rPr lang="en-US" sz="2400" dirty="0"/>
              <a:t> region.</a:t>
            </a:r>
          </a:p>
        </p:txBody>
      </p:sp>
      <p:sp>
        <p:nvSpPr>
          <p:cNvPr id="5" name="Rectangle 4"/>
          <p:cNvSpPr/>
          <p:nvPr/>
        </p:nvSpPr>
        <p:spPr>
          <a:xfrm>
            <a:off x="914400" y="304801"/>
            <a:ext cx="8382000" cy="684803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en-US" sz="2800" b="1" dirty="0" smtClean="0">
                <a:latin typeface="Myanmar2" pitchFamily="34" charset="0"/>
                <a:cs typeface="Myanmar2" pitchFamily="34" charset="0"/>
              </a:rPr>
              <a:t>As Per DE Idea after discussion with Local government</a:t>
            </a:r>
            <a:endParaRPr lang="en-US" sz="2800" b="1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844126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1052093"/>
              </p:ext>
            </p:extLst>
          </p:nvPr>
        </p:nvGraphicFramePr>
        <p:xfrm>
          <a:off x="457200" y="685800"/>
          <a:ext cx="8991600" cy="5080002"/>
        </p:xfrm>
        <a:graphic>
          <a:graphicData uri="http://schemas.openxmlformats.org/drawingml/2006/table">
            <a:tbl>
              <a:tblPr/>
              <a:tblGrid>
                <a:gridCol w="612790"/>
                <a:gridCol w="3883010"/>
                <a:gridCol w="1905000"/>
                <a:gridCol w="2590800"/>
              </a:tblGrid>
              <a:tr h="127000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err="1">
                          <a:latin typeface="Myanmar2"/>
                        </a:rPr>
                        <a:t>Sr</a:t>
                      </a:r>
                      <a:r>
                        <a:rPr lang="en-US" sz="2000" b="1" i="0" u="none" strike="noStrike" dirty="0">
                          <a:latin typeface="Myanmar2"/>
                        </a:rPr>
                        <a:t> No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latin typeface="Myanmar2"/>
                        </a:rPr>
                        <a:t>Description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latin typeface="Myanmar2"/>
                        </a:rPr>
                        <a:t>Quantites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latin typeface="Myanmar2"/>
                        </a:rPr>
                        <a:t>Transported Site 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DE5"/>
                    </a:solidFill>
                  </a:tcPr>
                </a:tc>
              </a:tr>
              <a:tr h="635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1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latin typeface="Myanmar2"/>
                        </a:rPr>
                        <a:t>Distribution Transformer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232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latin typeface="Myanmar2"/>
                        </a:rPr>
                        <a:t>To </a:t>
                      </a:r>
                      <a:r>
                        <a:rPr lang="en-US" sz="2000" b="0" i="0" u="none" strike="noStrike" dirty="0" err="1">
                          <a:latin typeface="Myanmar2"/>
                        </a:rPr>
                        <a:t>Pakokku</a:t>
                      </a:r>
                      <a:r>
                        <a:rPr lang="en-US" sz="2000" b="0" i="0" u="none" strike="noStrike" dirty="0">
                          <a:latin typeface="Myanmar2"/>
                        </a:rPr>
                        <a:t> District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35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2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smtClean="0">
                          <a:latin typeface="Myanmar2"/>
                        </a:rPr>
                        <a:t>Concrete    Poles</a:t>
                      </a:r>
                      <a:endParaRPr lang="en-US" sz="2000" b="0" i="0" u="none" strike="noStrike" dirty="0">
                        <a:latin typeface="Myanmar2"/>
                      </a:endParaRP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latin typeface="Myanmar2"/>
                        </a:rPr>
                        <a:t>11664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35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3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latin typeface="Myanmar2"/>
                        </a:rPr>
                        <a:t>Medium Voltage Conductor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7441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35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4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latin typeface="Myanmar2"/>
                        </a:rPr>
                        <a:t>Insulator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33663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35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5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latin typeface="Myanmar2"/>
                        </a:rPr>
                        <a:t>Surge Arresters, Disconnectors, Fuses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696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35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6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latin typeface="Myanmar2"/>
                        </a:rPr>
                        <a:t>Other Assorted Accessories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latin typeface="Myanmar2"/>
                        </a:rPr>
                        <a:t> 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423532" y="224135"/>
            <a:ext cx="9067800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 Main Materials List Transported to </a:t>
            </a:r>
            <a:r>
              <a:rPr lang="en-US" sz="2400" b="1" dirty="0" err="1" smtClean="0">
                <a:latin typeface="Myanmar2" pitchFamily="34" charset="0"/>
                <a:cs typeface="Myanmar2" pitchFamily="34" charset="0"/>
              </a:rPr>
              <a:t>Pakokku</a:t>
            </a: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  District Office</a:t>
            </a:r>
            <a:endParaRPr lang="en-US" sz="2400" b="1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33400" y="609600"/>
          <a:ext cx="8915400" cy="5215467"/>
        </p:xfrm>
        <a:graphic>
          <a:graphicData uri="http://schemas.openxmlformats.org/drawingml/2006/table">
            <a:tbl>
              <a:tblPr/>
              <a:tblGrid>
                <a:gridCol w="607598"/>
                <a:gridCol w="3964402"/>
                <a:gridCol w="1981200"/>
                <a:gridCol w="2362200"/>
              </a:tblGrid>
              <a:tr h="130386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err="1">
                          <a:latin typeface="Myanmar2"/>
                        </a:rPr>
                        <a:t>Sr</a:t>
                      </a:r>
                      <a:r>
                        <a:rPr lang="en-US" sz="2000" b="1" i="0" u="none" strike="noStrike" dirty="0">
                          <a:latin typeface="Myanmar2"/>
                        </a:rPr>
                        <a:t> No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latin typeface="Myanmar2"/>
                        </a:rPr>
                        <a:t>Description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latin typeface="Myanmar2"/>
                        </a:rPr>
                        <a:t>Quantites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latin typeface="Myanmar2"/>
                        </a:rPr>
                        <a:t>Transported Site 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DE5"/>
                    </a:solidFill>
                  </a:tcPr>
                </a:tc>
              </a:tr>
              <a:tr h="6519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1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latin typeface="Myanmar2"/>
                        </a:rPr>
                        <a:t>Distribution Transformer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104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latin typeface="Myanmar2"/>
                        </a:rPr>
                        <a:t>To </a:t>
                      </a:r>
                      <a:r>
                        <a:rPr lang="en-US" sz="2000" b="0" i="0" u="none" strike="noStrike" dirty="0" err="1">
                          <a:latin typeface="Myanmar2"/>
                        </a:rPr>
                        <a:t>Thayet</a:t>
                      </a:r>
                      <a:r>
                        <a:rPr lang="en-US" sz="2000" b="0" i="0" u="none" strike="noStrike" dirty="0">
                          <a:latin typeface="Myanmar2"/>
                        </a:rPr>
                        <a:t> District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519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2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smtClean="0">
                          <a:latin typeface="Myanmar2"/>
                        </a:rPr>
                        <a:t>Concrete</a:t>
                      </a:r>
                      <a:r>
                        <a:rPr lang="en-US" sz="2000" b="0" i="0" u="none" strike="noStrike" baseline="0" dirty="0" smtClean="0">
                          <a:latin typeface="Myanmar2"/>
                        </a:rPr>
                        <a:t>   </a:t>
                      </a:r>
                      <a:r>
                        <a:rPr lang="en-US" sz="2000" b="0" i="0" u="none" strike="noStrike" dirty="0" smtClean="0">
                          <a:latin typeface="Myanmar2"/>
                        </a:rPr>
                        <a:t>Poles</a:t>
                      </a:r>
                      <a:endParaRPr lang="en-US" sz="2000" b="0" i="0" u="none" strike="noStrike" dirty="0">
                        <a:latin typeface="Myanmar2"/>
                      </a:endParaRP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4294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519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3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latin typeface="Myanmar2"/>
                        </a:rPr>
                        <a:t>Medium Voltage Conductor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3296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519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4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latin typeface="Myanmar2"/>
                        </a:rPr>
                        <a:t>Insulator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14672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519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5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latin typeface="Myanmar2"/>
                        </a:rPr>
                        <a:t>Surge Arresters, Disconnectors, Fuses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312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519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6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latin typeface="Myanmar2"/>
                        </a:rPr>
                        <a:t>Other Assorted Accessories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latin typeface="Myanmar2"/>
                        </a:rPr>
                        <a:t> 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533400" y="71735"/>
            <a:ext cx="8915400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 Main Materials List Transported to </a:t>
            </a:r>
            <a:r>
              <a:rPr lang="en-US" sz="2400" b="1" dirty="0" err="1" smtClean="0">
                <a:latin typeface="Myanmar2" pitchFamily="34" charset="0"/>
                <a:cs typeface="Myanmar2" pitchFamily="34" charset="0"/>
              </a:rPr>
              <a:t>Thayet</a:t>
            </a: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 District Office</a:t>
            </a:r>
            <a:endParaRPr lang="en-US" sz="2400" b="1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81000" y="147935"/>
            <a:ext cx="9144000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Main Materials List Transported to  </a:t>
            </a:r>
            <a:r>
              <a:rPr lang="en-US" sz="2400" b="1" dirty="0" err="1" smtClean="0">
                <a:latin typeface="Myanmar2" pitchFamily="34" charset="0"/>
                <a:cs typeface="Myanmar2" pitchFamily="34" charset="0"/>
              </a:rPr>
              <a:t>Gangaw</a:t>
            </a: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  District Office</a:t>
            </a:r>
            <a:endParaRPr lang="en-US" sz="2400" b="1" dirty="0">
              <a:latin typeface="Myanmar2" pitchFamily="34" charset="0"/>
              <a:cs typeface="Myanmar2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94139160"/>
              </p:ext>
            </p:extLst>
          </p:nvPr>
        </p:nvGraphicFramePr>
        <p:xfrm>
          <a:off x="381000" y="609600"/>
          <a:ext cx="9144000" cy="5080002"/>
        </p:xfrm>
        <a:graphic>
          <a:graphicData uri="http://schemas.openxmlformats.org/drawingml/2006/table">
            <a:tbl>
              <a:tblPr/>
              <a:tblGrid>
                <a:gridCol w="623177"/>
                <a:gridCol w="4025023"/>
                <a:gridCol w="1828800"/>
                <a:gridCol w="2667000"/>
              </a:tblGrid>
              <a:tr h="127000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err="1">
                          <a:latin typeface="Myanmar2"/>
                        </a:rPr>
                        <a:t>Sr</a:t>
                      </a:r>
                      <a:r>
                        <a:rPr lang="en-US" sz="2000" b="1" i="0" u="none" strike="noStrike" dirty="0">
                          <a:latin typeface="Myanmar2"/>
                        </a:rPr>
                        <a:t> No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latin typeface="Myanmar2"/>
                        </a:rPr>
                        <a:t>Description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latin typeface="Myanmar2"/>
                        </a:rPr>
                        <a:t>Quantites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latin typeface="Myanmar2"/>
                        </a:rPr>
                        <a:t>Transported Site 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DE5"/>
                    </a:solidFill>
                  </a:tcPr>
                </a:tc>
              </a:tr>
              <a:tr h="635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1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latin typeface="Myanmar2"/>
                        </a:rPr>
                        <a:t>Distribution Transformer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31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latin typeface="Myanmar2"/>
                        </a:rPr>
                        <a:t>To </a:t>
                      </a:r>
                      <a:r>
                        <a:rPr lang="en-US" sz="2000" b="0" i="0" u="none" strike="noStrike" dirty="0" err="1">
                          <a:latin typeface="Myanmar2"/>
                        </a:rPr>
                        <a:t>Gangaw</a:t>
                      </a:r>
                      <a:r>
                        <a:rPr lang="en-US" sz="2000" b="0" i="0" u="none" strike="noStrike" dirty="0">
                          <a:latin typeface="Myanmar2"/>
                        </a:rPr>
                        <a:t> District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35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2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latin typeface="Myanmar2"/>
                        </a:rPr>
                        <a:t>Concrete</a:t>
                      </a:r>
                      <a:r>
                        <a:rPr lang="en-US" sz="2000" b="0" i="0" u="none" strike="noStrike" dirty="0" smtClean="0">
                          <a:latin typeface="Myanmar2"/>
                        </a:rPr>
                        <a:t> </a:t>
                      </a:r>
                      <a:r>
                        <a:rPr lang="en-US" sz="2000" b="0" i="0" u="none" strike="noStrike" dirty="0">
                          <a:latin typeface="Myanmar2"/>
                        </a:rPr>
                        <a:t>Poles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1513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35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3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latin typeface="Myanmar2"/>
                        </a:rPr>
                        <a:t>Medium Voltage Conductor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latin typeface="Myanmar2"/>
                        </a:rPr>
                        <a:t>991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35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4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latin typeface="Myanmar2"/>
                        </a:rPr>
                        <a:t>Insulator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341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35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5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latin typeface="Myanmar2"/>
                        </a:rPr>
                        <a:t>Surge Arresters, Disconnectors, Fuses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93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35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latin typeface="Myanmar2"/>
                        </a:rPr>
                        <a:t>6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latin typeface="Myanmar2"/>
                        </a:rPr>
                        <a:t>Other Assorted Accessories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latin typeface="Myanmar2"/>
                        </a:rPr>
                        <a:t> </a:t>
                      </a:r>
                    </a:p>
                  </a:txBody>
                  <a:tcPr marL="8829" marR="8829" marT="88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71930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914400" y="914400"/>
            <a:ext cx="8229600" cy="4343400"/>
          </a:xfrm>
          <a:prstGeom prst="ellipse">
            <a:avLst/>
          </a:prstGeom>
          <a:solidFill>
            <a:srgbClr val="11C1FF"/>
          </a:solidFill>
          <a:ln w="101600" cmpd="thinThick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295400" y="2474774"/>
            <a:ext cx="7378700" cy="110799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yanmar2" pitchFamily="34" charset="0"/>
                <a:cs typeface="Myanmar2" pitchFamily="34" charset="0"/>
              </a:rPr>
              <a:t>THANK </a:t>
            </a:r>
            <a:r>
              <a:rPr lang="en-US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yanmar2" pitchFamily="34" charset="0"/>
                <a:cs typeface="Myanmar2" pitchFamily="34" charset="0"/>
              </a:rPr>
              <a:t>YOU</a:t>
            </a:r>
            <a:endParaRPr lang="my-MM" sz="6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252D12-3C78-44B0-A6A9-1AF041BFF260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457202" y="609600"/>
          <a:ext cx="9169089" cy="5193809"/>
        </p:xfrm>
        <a:graphic>
          <a:graphicData uri="http://schemas.openxmlformats.org/drawingml/2006/table">
            <a:tbl>
              <a:tblPr/>
              <a:tblGrid>
                <a:gridCol w="365760"/>
                <a:gridCol w="1737360"/>
                <a:gridCol w="1828800"/>
                <a:gridCol w="560173"/>
                <a:gridCol w="548640"/>
                <a:gridCol w="780945"/>
                <a:gridCol w="657414"/>
                <a:gridCol w="778991"/>
                <a:gridCol w="676875"/>
                <a:gridCol w="673958"/>
                <a:gridCol w="560173"/>
              </a:tblGrid>
              <a:tr h="801824">
                <a:tc gridSpan="11">
                  <a:txBody>
                    <a:bodyPr/>
                    <a:lstStyle/>
                    <a:p>
                      <a:pPr algn="ctr" fontAlgn="b"/>
                      <a:r>
                        <a:rPr lang="en-US" sz="22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The additional electrification statement due to </a:t>
                      </a:r>
                      <a:r>
                        <a:rPr lang="en-US" sz="22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Newly </a:t>
                      </a:r>
                      <a:r>
                        <a:rPr lang="en-US" sz="22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and </a:t>
                      </a:r>
                      <a:r>
                        <a:rPr lang="en-US" sz="22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Replacement </a:t>
                      </a:r>
                      <a:r>
                        <a:rPr lang="en-US" sz="22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66/33/11kV </a:t>
                      </a:r>
                      <a:r>
                        <a:rPr lang="en-US" sz="22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substation </a:t>
                      </a:r>
                      <a:r>
                        <a:rPr lang="en-US" sz="22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and related power line for </a:t>
                      </a:r>
                      <a:r>
                        <a:rPr lang="en-US" sz="2200" b="1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Magway</a:t>
                      </a:r>
                      <a:r>
                        <a:rPr lang="en-US" sz="22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22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Region</a:t>
                      </a:r>
                    </a:p>
                  </a:txBody>
                  <a:tcPr marL="4625" marR="4625" marT="46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2777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Township 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 be constructed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The effective area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Estimated cost (million </a:t>
                      </a:r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kyats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391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Substation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66kV Line (mile)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33kV Line (mile)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 Villages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 House hold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 Popu lation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Material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Instal lation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Pakokku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(Substation 1)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Replacement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66/11 kV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 MVA to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 MVA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Sustation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41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208058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832232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501.25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4.668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505.9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Pakokku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(Substation 2)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Replacement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66/11 kV</a:t>
                      </a:r>
                    </a:p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MVA to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 MVA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Sustation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25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150000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600000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397.44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3.5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400.9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Pakokku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66kV Line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12.8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1025.2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141.66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1167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4277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Magway (KanPya)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Newly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33/11 kV</a:t>
                      </a:r>
                    </a:p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 MVA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Sustation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21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4398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20171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698.63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127.47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826.1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Magway (KanPya)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33kV Line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8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324.69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46.24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370.9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4277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Magway   (Myin Kin)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Newly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33/11 kV</a:t>
                      </a:r>
                    </a:p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 MVA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Sustation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65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442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599.73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105.83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705.6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7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Magway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  (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Myin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 Kin)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33 kV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Line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4.5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182.64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26.01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208.6</a:t>
                      </a:r>
                    </a:p>
                  </a:txBody>
                  <a:tcPr marL="4625" marR="4625" marT="46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445136">
                <a:tc gridSpan="11"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REMARK - The former 66/11 kV, 10 MVA TR; from </a:t>
                      </a:r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Pakokku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(1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) is intended to use for </a:t>
                      </a:r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Pakokku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(2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</a:p>
                  </a:txBody>
                  <a:tcPr marL="4625" marR="4625" marT="46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938AAA-3562-461E-AC83-DF3258CB6B8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96732" y="941336"/>
            <a:ext cx="3532668" cy="56118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834965" y="1066800"/>
            <a:ext cx="2895601" cy="11695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 err="1" smtClean="0">
                <a:solidFill>
                  <a:srgbClr val="0070C0"/>
                </a:solidFill>
                <a:latin typeface="Myanmar2" pitchFamily="34" charset="0"/>
                <a:cs typeface="Myanmar2" pitchFamily="34" charset="0"/>
              </a:rPr>
              <a:t>Pakokku</a:t>
            </a:r>
            <a:r>
              <a:rPr lang="en-US" sz="1400" b="1" dirty="0" smtClean="0">
                <a:solidFill>
                  <a:srgbClr val="0070C0"/>
                </a:solidFill>
                <a:latin typeface="Myanmar2" pitchFamily="34" charset="0"/>
                <a:cs typeface="Myanmar2" pitchFamily="34" charset="0"/>
              </a:rPr>
              <a:t> District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400" dirty="0" smtClean="0">
                <a:solidFill>
                  <a:schemeClr val="tx1"/>
                </a:solidFill>
                <a:latin typeface="Myanmar2" pitchFamily="34" charset="0"/>
                <a:cs typeface="Myanmar2" pitchFamily="34" charset="0"/>
              </a:rPr>
              <a:t>Number of Village	- 209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400" dirty="0" smtClean="0">
                <a:solidFill>
                  <a:schemeClr val="tx1"/>
                </a:solidFill>
                <a:latin typeface="Myanmar2" pitchFamily="34" charset="0"/>
                <a:cs typeface="Myanmar2" pitchFamily="34" charset="0"/>
              </a:rPr>
              <a:t>Household	-	24156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400" dirty="0" smtClean="0">
                <a:solidFill>
                  <a:schemeClr val="tx1"/>
                </a:solidFill>
                <a:latin typeface="Myanmar2" pitchFamily="34" charset="0"/>
                <a:cs typeface="Myanmar2" pitchFamily="34" charset="0"/>
              </a:rPr>
              <a:t>Estimate Cost	-	10197.94(Million Kyats)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400" dirty="0" smtClean="0">
                <a:solidFill>
                  <a:schemeClr val="tx1"/>
                </a:solidFill>
                <a:latin typeface="Myanmar2" pitchFamily="34" charset="0"/>
                <a:cs typeface="Myanmar2" pitchFamily="34" charset="0"/>
              </a:rPr>
              <a:t>Transformer	-	232 </a:t>
            </a:r>
            <a:r>
              <a:rPr lang="en-US" sz="1400" dirty="0" err="1" smtClean="0">
                <a:solidFill>
                  <a:schemeClr val="tx1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400" dirty="0">
              <a:latin typeface="Myanmar2" pitchFamily="34" charset="0"/>
              <a:cs typeface="Myanmar2" pitchFamily="34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4876800" y="2057400"/>
            <a:ext cx="1981200" cy="990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165100" y="838201"/>
            <a:ext cx="9575800" cy="586740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>
            <a:stCxn id="24" idx="3"/>
          </p:cNvCxnSpPr>
          <p:nvPr/>
        </p:nvCxnSpPr>
        <p:spPr>
          <a:xfrm flipV="1">
            <a:off x="2918636" y="1905002"/>
            <a:ext cx="990599" cy="3561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22" idx="1"/>
          </p:cNvCxnSpPr>
          <p:nvPr/>
        </p:nvCxnSpPr>
        <p:spPr>
          <a:xfrm flipH="1">
            <a:off x="5190017" y="5467604"/>
            <a:ext cx="1552576" cy="2230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2743200" y="4572000"/>
            <a:ext cx="1905000" cy="15240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753226" y="2997112"/>
            <a:ext cx="3000374" cy="11695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 err="1" smtClean="0">
                <a:solidFill>
                  <a:srgbClr val="0070C0"/>
                </a:solidFill>
                <a:latin typeface="Myanmar2" pitchFamily="34" charset="0"/>
                <a:cs typeface="Myanmar2" pitchFamily="34" charset="0"/>
              </a:rPr>
              <a:t>Magway</a:t>
            </a:r>
            <a:r>
              <a:rPr lang="en-US" sz="1400" b="1" dirty="0" smtClean="0">
                <a:solidFill>
                  <a:srgbClr val="0070C0"/>
                </a:solidFill>
                <a:latin typeface="Myanmar2" pitchFamily="34" charset="0"/>
                <a:cs typeface="Myanmar2" pitchFamily="34" charset="0"/>
              </a:rPr>
              <a:t> District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400" dirty="0" smtClean="0">
                <a:solidFill>
                  <a:schemeClr val="tx1"/>
                </a:solidFill>
                <a:latin typeface="Myanmar2" pitchFamily="34" charset="0"/>
                <a:cs typeface="Myanmar2" pitchFamily="34" charset="0"/>
              </a:rPr>
              <a:t>Number of Village	- 203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400" dirty="0" smtClean="0">
                <a:solidFill>
                  <a:schemeClr val="tx1"/>
                </a:solidFill>
                <a:latin typeface="Myanmar2" pitchFamily="34" charset="0"/>
                <a:cs typeface="Myanmar2" pitchFamily="34" charset="0"/>
              </a:rPr>
              <a:t>Household	-	33105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400" dirty="0" smtClean="0">
                <a:solidFill>
                  <a:schemeClr val="tx1"/>
                </a:solidFill>
                <a:latin typeface="Myanmar2" pitchFamily="34" charset="0"/>
                <a:cs typeface="Myanmar2" pitchFamily="34" charset="0"/>
              </a:rPr>
              <a:t>Estimate Cost	-	8827.89(Million Kyats)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400" dirty="0" smtClean="0">
                <a:solidFill>
                  <a:schemeClr val="tx1"/>
                </a:solidFill>
                <a:latin typeface="Myanmar2" pitchFamily="34" charset="0"/>
                <a:cs typeface="Myanmar2" pitchFamily="34" charset="0"/>
              </a:rPr>
              <a:t>Transformer	-	236 </a:t>
            </a:r>
            <a:r>
              <a:rPr lang="en-US" sz="1400" dirty="0" err="1" smtClean="0">
                <a:solidFill>
                  <a:schemeClr val="tx1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400" dirty="0">
              <a:latin typeface="Myanmar2" pitchFamily="34" charset="0"/>
              <a:cs typeface="Myanmar2" pitchFamily="34" charset="0"/>
            </a:endParaRPr>
          </a:p>
        </p:txBody>
      </p:sp>
      <p:cxnSp>
        <p:nvCxnSpPr>
          <p:cNvPr id="20" name="Straight Arrow Connector 19"/>
          <p:cNvCxnSpPr>
            <a:stCxn id="19" idx="1"/>
          </p:cNvCxnSpPr>
          <p:nvPr/>
        </p:nvCxnSpPr>
        <p:spPr>
          <a:xfrm flipH="1">
            <a:off x="5105400" y="3581888"/>
            <a:ext cx="1647826" cy="106631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742593" y="4882828"/>
            <a:ext cx="3000374" cy="11695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 err="1" smtClean="0">
                <a:solidFill>
                  <a:srgbClr val="0070C0"/>
                </a:solidFill>
                <a:latin typeface="Myanmar2" pitchFamily="34" charset="0"/>
                <a:cs typeface="Myanmar2" pitchFamily="34" charset="0"/>
              </a:rPr>
              <a:t>Thayet</a:t>
            </a:r>
            <a:r>
              <a:rPr lang="en-US" sz="1400" b="1" dirty="0" smtClean="0">
                <a:solidFill>
                  <a:srgbClr val="0070C0"/>
                </a:solidFill>
                <a:latin typeface="Myanmar2" pitchFamily="34" charset="0"/>
                <a:cs typeface="Myanmar2" pitchFamily="34" charset="0"/>
              </a:rPr>
              <a:t> District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400" dirty="0" smtClean="0">
                <a:solidFill>
                  <a:schemeClr val="tx1"/>
                </a:solidFill>
                <a:latin typeface="Myanmar2" pitchFamily="34" charset="0"/>
                <a:cs typeface="Myanmar2" pitchFamily="34" charset="0"/>
              </a:rPr>
              <a:t>Number of Village	- 90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400" dirty="0" smtClean="0">
                <a:solidFill>
                  <a:schemeClr val="tx1"/>
                </a:solidFill>
                <a:latin typeface="Myanmar2" pitchFamily="34" charset="0"/>
                <a:cs typeface="Myanmar2" pitchFamily="34" charset="0"/>
              </a:rPr>
              <a:t>Household	-	10105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400" dirty="0" smtClean="0">
                <a:solidFill>
                  <a:schemeClr val="tx1"/>
                </a:solidFill>
                <a:latin typeface="Myanmar2" pitchFamily="34" charset="0"/>
                <a:cs typeface="Myanmar2" pitchFamily="34" charset="0"/>
              </a:rPr>
              <a:t>Estimate Cost	-	3735.87(Million Kyats)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400" dirty="0" smtClean="0">
                <a:solidFill>
                  <a:schemeClr val="tx1"/>
                </a:solidFill>
                <a:latin typeface="Myanmar2" pitchFamily="34" charset="0"/>
                <a:cs typeface="Myanmar2" pitchFamily="34" charset="0"/>
              </a:rPr>
              <a:t>Transformer	-	104 </a:t>
            </a:r>
            <a:r>
              <a:rPr lang="en-US" sz="1400" dirty="0" err="1" smtClean="0">
                <a:solidFill>
                  <a:schemeClr val="tx1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400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5435" y="1676400"/>
            <a:ext cx="2743201" cy="11695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 err="1" smtClean="0">
                <a:solidFill>
                  <a:srgbClr val="0070C0"/>
                </a:solidFill>
                <a:latin typeface="Myanmar2" pitchFamily="34" charset="0"/>
                <a:cs typeface="Myanmar2" pitchFamily="34" charset="0"/>
              </a:rPr>
              <a:t>Gangaw</a:t>
            </a:r>
            <a:r>
              <a:rPr lang="en-US" sz="1400" b="1" dirty="0" smtClean="0">
                <a:solidFill>
                  <a:srgbClr val="0070C0"/>
                </a:solidFill>
                <a:latin typeface="Myanmar2" pitchFamily="34" charset="0"/>
                <a:cs typeface="Myanmar2" pitchFamily="34" charset="0"/>
              </a:rPr>
              <a:t> District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400" dirty="0" smtClean="0">
                <a:solidFill>
                  <a:schemeClr val="tx1"/>
                </a:solidFill>
                <a:latin typeface="Myanmar2" pitchFamily="34" charset="0"/>
                <a:cs typeface="Myanmar2" pitchFamily="34" charset="0"/>
              </a:rPr>
              <a:t>Number of Village	- 24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400" dirty="0" smtClean="0">
                <a:solidFill>
                  <a:schemeClr val="tx1"/>
                </a:solidFill>
                <a:latin typeface="Myanmar2" pitchFamily="34" charset="0"/>
                <a:cs typeface="Myanmar2" pitchFamily="34" charset="0"/>
              </a:rPr>
              <a:t>Household	-	2832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400" dirty="0" smtClean="0">
                <a:solidFill>
                  <a:schemeClr val="tx1"/>
                </a:solidFill>
                <a:latin typeface="Myanmar2" pitchFamily="34" charset="0"/>
                <a:cs typeface="Myanmar2" pitchFamily="34" charset="0"/>
              </a:rPr>
              <a:t>Estimate Cost	-528.23(Million </a:t>
            </a:r>
            <a:r>
              <a:rPr lang="en-US" sz="1400" dirty="0" err="1" smtClean="0">
                <a:solidFill>
                  <a:schemeClr val="tx1"/>
                </a:solidFill>
                <a:latin typeface="Myanmar2" pitchFamily="34" charset="0"/>
                <a:cs typeface="Myanmar2" pitchFamily="34" charset="0"/>
              </a:rPr>
              <a:t>Kyats</a:t>
            </a:r>
            <a:r>
              <a:rPr lang="en-US" sz="1400" dirty="0" smtClean="0">
                <a:solidFill>
                  <a:schemeClr val="tx1"/>
                </a:solidFill>
                <a:latin typeface="Myanmar2" pitchFamily="34" charset="0"/>
                <a:cs typeface="Myanmar2" pitchFamily="34" charset="0"/>
              </a:rPr>
              <a:t>)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400" dirty="0" smtClean="0">
                <a:solidFill>
                  <a:schemeClr val="tx1"/>
                </a:solidFill>
                <a:latin typeface="Myanmar2" pitchFamily="34" charset="0"/>
                <a:cs typeface="Myanmar2" pitchFamily="34" charset="0"/>
              </a:rPr>
              <a:t>Transformer	-	31 </a:t>
            </a:r>
            <a:r>
              <a:rPr lang="en-US" sz="1400" dirty="0" err="1" smtClean="0">
                <a:solidFill>
                  <a:schemeClr val="tx1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400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3666" y="3962400"/>
            <a:ext cx="2819400" cy="11695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 err="1" smtClean="0">
                <a:solidFill>
                  <a:srgbClr val="0070C0"/>
                </a:solidFill>
                <a:latin typeface="Myanmar2" pitchFamily="34" charset="0"/>
                <a:cs typeface="Myanmar2" pitchFamily="34" charset="0"/>
              </a:rPr>
              <a:t>Minbu</a:t>
            </a:r>
            <a:r>
              <a:rPr lang="en-US" sz="1400" b="1" dirty="0" smtClean="0">
                <a:solidFill>
                  <a:srgbClr val="0070C0"/>
                </a:solidFill>
                <a:latin typeface="Myanmar2" pitchFamily="34" charset="0"/>
                <a:cs typeface="Myanmar2" pitchFamily="34" charset="0"/>
              </a:rPr>
              <a:t> District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400" dirty="0" smtClean="0">
                <a:solidFill>
                  <a:schemeClr val="tx1"/>
                </a:solidFill>
                <a:latin typeface="Myanmar2" pitchFamily="34" charset="0"/>
                <a:cs typeface="Myanmar2" pitchFamily="34" charset="0"/>
              </a:rPr>
              <a:t>Number of Village	-139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400" dirty="0" smtClean="0">
                <a:solidFill>
                  <a:schemeClr val="tx1"/>
                </a:solidFill>
                <a:latin typeface="Myanmar2" pitchFamily="34" charset="0"/>
                <a:cs typeface="Myanmar2" pitchFamily="34" charset="0"/>
              </a:rPr>
              <a:t>Household	-	19228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400" dirty="0" smtClean="0">
                <a:solidFill>
                  <a:schemeClr val="tx1"/>
                </a:solidFill>
                <a:latin typeface="Myanmar2" pitchFamily="34" charset="0"/>
                <a:cs typeface="Myanmar2" pitchFamily="34" charset="0"/>
              </a:rPr>
              <a:t>Estimate Cost	-	6148.63(Million Kyats)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400" dirty="0" smtClean="0">
                <a:solidFill>
                  <a:schemeClr val="tx1"/>
                </a:solidFill>
                <a:latin typeface="Myanmar2" pitchFamily="34" charset="0"/>
                <a:cs typeface="Myanmar2" pitchFamily="34" charset="0"/>
              </a:rPr>
              <a:t>Transformer	-	153 </a:t>
            </a:r>
            <a:r>
              <a:rPr lang="en-US" sz="1400" dirty="0" err="1" smtClean="0">
                <a:solidFill>
                  <a:schemeClr val="tx1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400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72999" y="5323367"/>
            <a:ext cx="2951201" cy="138499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tabLst>
                <a:tab pos="1771650" algn="l"/>
                <a:tab pos="1943100" algn="l"/>
              </a:tabLst>
            </a:pPr>
            <a:r>
              <a:rPr lang="en-US" sz="1400" b="1" dirty="0" err="1" smtClean="0">
                <a:solidFill>
                  <a:srgbClr val="0070C0"/>
                </a:solidFill>
                <a:latin typeface="Myanmar2" pitchFamily="34" charset="0"/>
                <a:cs typeface="Myanmar2" pitchFamily="34" charset="0"/>
              </a:rPr>
              <a:t>Magway</a:t>
            </a:r>
            <a:r>
              <a:rPr lang="en-US" sz="1400" b="1" dirty="0" smtClean="0">
                <a:solidFill>
                  <a:srgbClr val="0070C0"/>
                </a:solidFill>
                <a:latin typeface="Myanmar2" pitchFamily="34" charset="0"/>
                <a:cs typeface="Myanmar2" pitchFamily="34" charset="0"/>
              </a:rPr>
              <a:t> Region</a:t>
            </a:r>
          </a:p>
          <a:p>
            <a:pPr algn="just">
              <a:tabLst>
                <a:tab pos="1771650" algn="l"/>
                <a:tab pos="1943100" algn="l"/>
              </a:tabLst>
            </a:pPr>
            <a:r>
              <a:rPr lang="en-US" sz="1400" dirty="0" smtClean="0">
                <a:solidFill>
                  <a:schemeClr val="tx1"/>
                </a:solidFill>
                <a:latin typeface="Myanmar2" pitchFamily="34" charset="0"/>
                <a:cs typeface="Myanmar2" pitchFamily="34" charset="0"/>
              </a:rPr>
              <a:t>Number of Village	-	665</a:t>
            </a:r>
          </a:p>
          <a:p>
            <a:pPr algn="just">
              <a:tabLst>
                <a:tab pos="1771650" algn="l"/>
                <a:tab pos="1943100" algn="l"/>
              </a:tabLst>
            </a:pPr>
            <a:r>
              <a:rPr lang="en-US" sz="1400" dirty="0" smtClean="0">
                <a:solidFill>
                  <a:schemeClr val="tx1"/>
                </a:solidFill>
                <a:latin typeface="Myanmar2" pitchFamily="34" charset="0"/>
                <a:cs typeface="Myanmar2" pitchFamily="34" charset="0"/>
              </a:rPr>
              <a:t>Household	-	89426</a:t>
            </a:r>
          </a:p>
          <a:p>
            <a:pPr algn="just">
              <a:tabLst>
                <a:tab pos="1771650" algn="l"/>
                <a:tab pos="1943100" algn="l"/>
              </a:tabLst>
            </a:pPr>
            <a:r>
              <a:rPr lang="en-US" sz="1400" dirty="0" smtClean="0">
                <a:solidFill>
                  <a:schemeClr val="tx1"/>
                </a:solidFill>
                <a:latin typeface="Myanmar2" pitchFamily="34" charset="0"/>
                <a:cs typeface="Myanmar2" pitchFamily="34" charset="0"/>
              </a:rPr>
              <a:t>Proposal 11kV Line	-	708.51</a:t>
            </a:r>
          </a:p>
          <a:p>
            <a:pPr algn="just">
              <a:tabLst>
                <a:tab pos="1771650" algn="l"/>
                <a:tab pos="1943100" algn="l"/>
              </a:tabLst>
            </a:pPr>
            <a:r>
              <a:rPr lang="en-US" sz="1400" dirty="0">
                <a:solidFill>
                  <a:schemeClr val="tx1"/>
                </a:solidFill>
                <a:latin typeface="Myanmar2" pitchFamily="34" charset="0"/>
                <a:cs typeface="Myanmar2" pitchFamily="34" charset="0"/>
              </a:rPr>
              <a:t>Transformer	-	</a:t>
            </a:r>
            <a:r>
              <a:rPr lang="en-US" sz="1400" dirty="0" smtClean="0">
                <a:solidFill>
                  <a:schemeClr val="tx1"/>
                </a:solidFill>
                <a:latin typeface="Myanmar2" pitchFamily="34" charset="0"/>
                <a:cs typeface="Myanmar2" pitchFamily="34" charset="0"/>
              </a:rPr>
              <a:t>756 </a:t>
            </a:r>
            <a:r>
              <a:rPr lang="en-US" sz="1400" dirty="0" err="1" smtClean="0">
                <a:solidFill>
                  <a:schemeClr val="tx1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400" dirty="0" smtClean="0">
              <a:solidFill>
                <a:schemeClr val="tx1"/>
              </a:solidFill>
              <a:latin typeface="Myanmar2" pitchFamily="34" charset="0"/>
              <a:cs typeface="Myanmar2" pitchFamily="34" charset="0"/>
            </a:endParaRPr>
          </a:p>
          <a:p>
            <a:pPr algn="just">
              <a:tabLst>
                <a:tab pos="1771650" algn="l"/>
                <a:tab pos="1943100" algn="l"/>
              </a:tabLst>
            </a:pPr>
            <a:r>
              <a:rPr lang="en-US" sz="1400" dirty="0">
                <a:solidFill>
                  <a:schemeClr val="tx1"/>
                </a:solidFill>
                <a:latin typeface="Myanmar2" pitchFamily="34" charset="0"/>
                <a:cs typeface="Myanmar2" pitchFamily="34" charset="0"/>
              </a:rPr>
              <a:t>Estimate Cost (Million </a:t>
            </a:r>
            <a:r>
              <a:rPr lang="en-US" sz="1400" dirty="0" err="1">
                <a:solidFill>
                  <a:schemeClr val="tx1"/>
                </a:solidFill>
                <a:latin typeface="Myanmar2" pitchFamily="34" charset="0"/>
                <a:cs typeface="Myanmar2" pitchFamily="34" charset="0"/>
              </a:rPr>
              <a:t>Kyats</a:t>
            </a:r>
            <a:r>
              <a:rPr lang="en-US" sz="1400" dirty="0" smtClean="0">
                <a:solidFill>
                  <a:schemeClr val="tx1"/>
                </a:solidFill>
                <a:latin typeface="Myanmar2" pitchFamily="34" charset="0"/>
                <a:cs typeface="Myanmar2" pitchFamily="34" charset="0"/>
              </a:rPr>
              <a:t>) - 29438.4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0" y="0"/>
            <a:ext cx="9906000" cy="838200"/>
          </a:xfrm>
          <a:prstGeom prst="rect">
            <a:avLst/>
          </a:prstGeom>
          <a:solidFill>
            <a:srgbClr val="FFFF00"/>
          </a:solidFill>
        </p:spPr>
        <p:txBody>
          <a:bodyPr vert="horz" lIns="91431" tIns="45715" rIns="91431" bIns="45715" rtlCol="0">
            <a:noAutofit/>
          </a:bodyPr>
          <a:lstStyle/>
          <a:p>
            <a:pPr algn="ctr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Electrification Plan for Villages of </a:t>
            </a:r>
            <a:r>
              <a:rPr lang="en-US" sz="2200" b="1" dirty="0" err="1" smtClean="0">
                <a:latin typeface="Myanmar2" pitchFamily="34" charset="0"/>
                <a:cs typeface="Myanmar2" pitchFamily="34" charset="0"/>
              </a:rPr>
              <a:t>Magway</a:t>
            </a:r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  Union Territory </a:t>
            </a:r>
          </a:p>
          <a:p>
            <a:pPr algn="ctr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(Within 2 miles from Existing 11 kV Distribution Line)</a:t>
            </a:r>
            <a:endParaRPr lang="en-US" sz="2200" b="1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0"/>
            <a:ext cx="8458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ctr"/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Detailed Electrification Plan for </a:t>
            </a:r>
            <a:r>
              <a:rPr lang="en-US" sz="2200" b="1" dirty="0" err="1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Magway</a:t>
            </a:r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  Region</a:t>
            </a:r>
          </a:p>
          <a:p>
            <a:pPr algn="ctr" fontAlgn="ctr"/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(Within 2 miles from Existing 11 kV Distribution Line)</a:t>
            </a:r>
            <a:endParaRPr lang="en-US" sz="22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76200" y="762000"/>
          <a:ext cx="9753600" cy="5486400"/>
        </p:xfrm>
        <a:graphic>
          <a:graphicData uri="http://schemas.openxmlformats.org/drawingml/2006/table">
            <a:tbl>
              <a:tblPr/>
              <a:tblGrid>
                <a:gridCol w="276151"/>
                <a:gridCol w="613669"/>
                <a:gridCol w="552302"/>
                <a:gridCol w="420895"/>
                <a:gridCol w="420895"/>
                <a:gridCol w="460252"/>
                <a:gridCol w="368202"/>
                <a:gridCol w="644353"/>
                <a:gridCol w="460252"/>
                <a:gridCol w="536961"/>
                <a:gridCol w="536961"/>
                <a:gridCol w="368202"/>
                <a:gridCol w="276151"/>
                <a:gridCol w="517349"/>
                <a:gridCol w="517349"/>
                <a:gridCol w="517349"/>
                <a:gridCol w="517349"/>
                <a:gridCol w="644353"/>
                <a:gridCol w="460252"/>
                <a:gridCol w="644353"/>
              </a:tblGrid>
              <a:tr h="340042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District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Name Of Village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to be </a:t>
                      </a:r>
                      <a:r>
                        <a:rPr lang="en-US" sz="1300" b="1" i="0" u="none" strike="noStrike" dirty="0" err="1" smtClean="0">
                          <a:solidFill>
                            <a:srgbClr val="000000"/>
                          </a:solidFill>
                          <a:latin typeface="Myanmar2"/>
                        </a:rPr>
                        <a:t>Electrif</a:t>
                      </a:r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-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 err="1" smtClean="0">
                          <a:solidFill>
                            <a:srgbClr val="000000"/>
                          </a:solidFill>
                          <a:latin typeface="Myanmar2"/>
                        </a:rPr>
                        <a:t>ied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No of House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House hold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Popu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lation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11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To be constructed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Estimated cost (Mil Kyates)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Task by regional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004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Cost for 11 kV Line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11/0.4 kV Transformer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400 V Lines (Miles)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Estimated Cost (Mil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Kyats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)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7258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mile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Material Cost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Tran sport Cost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Construction Cost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Total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KVA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Material Cost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Tran sport Cost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Construction Cost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Total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8008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1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Magway</a:t>
                      </a: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203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32857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33075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158878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192.5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4607.624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250.4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737.529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5595.55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25940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236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2954.73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82.6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188.873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3226.26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8827.89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192.22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8631.52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68008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2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Min Bu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139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19228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19228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83945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145.5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3479.331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189.19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557.38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4225.9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14310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153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1745.65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54.606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122.473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1922.73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6148.628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109.35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4908.61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68008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3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Pakokku 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209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24156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24156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125357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248.8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5901.879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335.87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945.087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7182.84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24190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232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2731.37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97.04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186.695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3015.1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10197.94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163.83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7354.1649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68008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4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Thayet 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90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10105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10105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39957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90.78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2034.273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154.33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324.311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2512.91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8870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104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1175.95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36.4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83.2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1295.55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3735.868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68.1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3056.9409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68008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5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Gangaw 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24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938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938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4791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31.23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321.5626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17.62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51.5135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390.696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2750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31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124.883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3.85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8.8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137.53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528.2286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28.49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479.86341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680083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latin typeface="Myanmar2"/>
                        </a:rPr>
                        <a:t>Total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300" b="1" i="0" u="none" strike="noStrike" kern="1200" dirty="0" smtClean="0">
                          <a:solidFill>
                            <a:schemeClr val="tx1"/>
                          </a:solidFill>
                          <a:latin typeface="Myanmar2"/>
                          <a:ea typeface="+mn-ea"/>
                          <a:cs typeface="+mn-cs"/>
                        </a:rPr>
                        <a:t>665</a:t>
                      </a:r>
                      <a:endParaRPr lang="en-US" sz="1300" b="1" i="0" u="none" strike="noStrike" kern="1200" dirty="0">
                        <a:solidFill>
                          <a:schemeClr val="tx1"/>
                        </a:solidFill>
                        <a:latin typeface="Myanmar2"/>
                        <a:ea typeface="+mn-ea"/>
                        <a:cs typeface="+mn-cs"/>
                      </a:endParaRP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latin typeface="Myanmar2"/>
                        </a:rPr>
                        <a:t>87284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latin typeface="Myanmar2"/>
                        </a:rPr>
                        <a:t>87502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latin typeface="Myanmar2"/>
                        </a:rPr>
                        <a:t>412928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latin typeface="Myanmar2"/>
                        </a:rPr>
                        <a:t>708.5</a:t>
                      </a:r>
                      <a:endParaRPr lang="en-US" sz="1300" b="1" i="0" u="none" strike="noStrike" dirty="0">
                        <a:latin typeface="Myanmar2"/>
                      </a:endParaRP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latin typeface="Myanmar2"/>
                        </a:rPr>
                        <a:t>16344.67</a:t>
                      </a:r>
                      <a:endParaRPr lang="en-US" sz="1300" b="1" i="0" u="none" strike="noStrike" dirty="0">
                        <a:latin typeface="Myanmar2"/>
                      </a:endParaRP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latin typeface="Myanmar2"/>
                        </a:rPr>
                        <a:t>947.41</a:t>
                      </a:r>
                      <a:endParaRPr lang="en-US" sz="1300" b="1" i="0" u="none" strike="noStrike" dirty="0">
                        <a:latin typeface="Myanmar2"/>
                      </a:endParaRP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latin typeface="Myanmar2"/>
                        </a:rPr>
                        <a:t>2615.82</a:t>
                      </a:r>
                      <a:endParaRPr lang="en-US" sz="1300" b="1" i="0" u="none" strike="noStrike" dirty="0">
                        <a:latin typeface="Myanmar2"/>
                      </a:endParaRP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latin typeface="Myanmar2"/>
                        </a:rPr>
                        <a:t>19907.9</a:t>
                      </a:r>
                      <a:endParaRPr lang="en-US" sz="1300" b="1" i="0" u="none" strike="noStrike" dirty="0">
                        <a:latin typeface="Myanmar2"/>
                      </a:endParaRP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latin typeface="Myanmar2"/>
                        </a:rPr>
                        <a:t>76100</a:t>
                      </a:r>
                      <a:endParaRPr lang="en-US" sz="1300" b="1" i="0" u="none" strike="noStrike" dirty="0">
                        <a:latin typeface="Myanmar2"/>
                      </a:endParaRP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latin typeface="Myanmar2"/>
                        </a:rPr>
                        <a:t>756</a:t>
                      </a:r>
                      <a:endParaRPr lang="en-US" sz="1300" b="1" i="0" u="none" strike="noStrike" dirty="0">
                        <a:latin typeface="Myanmar2"/>
                      </a:endParaRP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latin typeface="Myanmar2"/>
                        </a:rPr>
                        <a:t>8732.58</a:t>
                      </a:r>
                      <a:endParaRPr lang="en-US" sz="1300" b="1" i="0" u="none" strike="noStrike" dirty="0">
                        <a:latin typeface="Myanmar2"/>
                      </a:endParaRP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latin typeface="Myanmar2"/>
                        </a:rPr>
                        <a:t>274.496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latin typeface="Myanmar2"/>
                        </a:rPr>
                        <a:t>590.041</a:t>
                      </a: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latin typeface="Myanmar2"/>
                        </a:rPr>
                        <a:t>9597.17</a:t>
                      </a:r>
                      <a:endParaRPr lang="en-US" sz="1300" b="1" i="0" u="none" strike="noStrike" dirty="0">
                        <a:latin typeface="Myanmar2"/>
                      </a:endParaRP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latin typeface="Myanmar2"/>
                        </a:rPr>
                        <a:t>29438.41</a:t>
                      </a:r>
                      <a:endParaRPr lang="en-US" sz="1300" b="1" i="0" u="none" strike="noStrike" dirty="0">
                        <a:latin typeface="Myanmar2"/>
                      </a:endParaRP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latin typeface="Myanmar2"/>
                        </a:rPr>
                        <a:t>568.8</a:t>
                      </a:r>
                      <a:endParaRPr lang="en-US" sz="1300" b="1" i="0" u="none" strike="noStrike" dirty="0">
                        <a:latin typeface="Myanmar2"/>
                      </a:endParaRP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latin typeface="Myanmar2"/>
                        </a:rPr>
                        <a:t>24431.1</a:t>
                      </a:r>
                      <a:endParaRPr lang="en-US" sz="1300" b="1" i="0" u="none" strike="noStrike" dirty="0">
                        <a:latin typeface="Myanmar2"/>
                      </a:endParaRPr>
                    </a:p>
                  </a:txBody>
                  <a:tcPr marL="6525" marR="6525" marT="6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46568" y="1001883"/>
            <a:ext cx="4725832" cy="562751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15"/>
          <p:cNvSpPr txBox="1">
            <a:spLocks noChangeArrowheads="1"/>
          </p:cNvSpPr>
          <p:nvPr/>
        </p:nvSpPr>
        <p:spPr bwMode="auto">
          <a:xfrm>
            <a:off x="152400" y="5"/>
            <a:ext cx="9601200" cy="830997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b="1" dirty="0">
                <a:latin typeface="Myanmar2" pitchFamily="34" charset="0"/>
                <a:ea typeface="Myanmar3" pitchFamily="18" charset="0"/>
                <a:cs typeface="Myanmar2" pitchFamily="34" charset="0"/>
              </a:rPr>
              <a:t>Location Map Of  Electrification Plan for </a:t>
            </a:r>
            <a:r>
              <a:rPr lang="en-US" sz="2400" b="1" dirty="0" err="1">
                <a:latin typeface="Myanmar2" pitchFamily="34" charset="0"/>
                <a:ea typeface="Myanmar3" pitchFamily="18" charset="0"/>
                <a:cs typeface="Myanmar2" pitchFamily="34" charset="0"/>
              </a:rPr>
              <a:t>Magway</a:t>
            </a:r>
            <a:r>
              <a:rPr lang="en-US" sz="2400" b="1" dirty="0">
                <a:latin typeface="Myanmar2" pitchFamily="34" charset="0"/>
                <a:ea typeface="Myanmar3" pitchFamily="18" charset="0"/>
                <a:cs typeface="Myanmar2" pitchFamily="34" charset="0"/>
              </a:rPr>
              <a:t> </a:t>
            </a:r>
            <a:r>
              <a:rPr lang="en-US" sz="2400" b="1" dirty="0" smtClean="0">
                <a:latin typeface="Myanmar2" pitchFamily="34" charset="0"/>
                <a:ea typeface="Myanmar3" pitchFamily="18" charset="0"/>
                <a:cs typeface="Myanmar2" pitchFamily="34" charset="0"/>
              </a:rPr>
              <a:t>District</a:t>
            </a:r>
            <a:endParaRPr lang="en-US" sz="2400" b="1" dirty="0">
              <a:latin typeface="Myanmar2" pitchFamily="34" charset="0"/>
              <a:ea typeface="Myanmar3" pitchFamily="18" charset="0"/>
              <a:cs typeface="Myanmar2" pitchFamily="34" charset="0"/>
            </a:endParaRPr>
          </a:p>
          <a:p>
            <a:pPr algn="ctr" eaLnBrk="1" hangingPunct="1"/>
            <a:r>
              <a:rPr lang="en-US" sz="2400" b="1" dirty="0">
                <a:latin typeface="Myanmar2" pitchFamily="34" charset="0"/>
                <a:ea typeface="Myanmar3" pitchFamily="18" charset="0"/>
                <a:cs typeface="Myanmar2" pitchFamily="34" charset="0"/>
              </a:rPr>
              <a:t>(Within 2 miles from Existing 11 kV Distribution Line)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4375150" y="1657006"/>
            <a:ext cx="2537459" cy="138087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3126584" y="3840080"/>
            <a:ext cx="1397159" cy="2747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6273801" y="2916394"/>
            <a:ext cx="1500503" cy="43641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3143091" y="1370642"/>
            <a:ext cx="1007268" cy="3057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165100" y="838201"/>
            <a:ext cx="9575800" cy="586740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3132772" y="1905000"/>
            <a:ext cx="664528" cy="6657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 flipV="1">
            <a:off x="6604001" y="4114812"/>
            <a:ext cx="1170303" cy="16365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 flipV="1">
            <a:off x="6912610" y="4800609"/>
            <a:ext cx="861694" cy="106853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3126584" y="4681351"/>
            <a:ext cx="1826419" cy="34264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4259580" y="5181600"/>
            <a:ext cx="1023620" cy="3705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072005" y="3301466"/>
            <a:ext cx="2085341" cy="10772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Magway</a:t>
            </a:r>
            <a:r>
              <a:rPr lang="en-US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Township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Number of Village	-	34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Household	-	6779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Estimate Cost	-	1781.5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(Million Kyats)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Transformer	-	49 </a:t>
            </a:r>
            <a:r>
              <a:rPr lang="en-US" sz="1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Nos</a:t>
            </a:r>
            <a:endParaRPr lang="en-US" sz="1000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63388" y="990600"/>
            <a:ext cx="2085341" cy="10772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Chauk</a:t>
            </a:r>
            <a:r>
              <a:rPr lang="en-US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Township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Number of Village	-	30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Household	-	3525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Estimate Cost	-	978.12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(Million Kyats)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Transformer	-	35 </a:t>
            </a:r>
            <a:r>
              <a:rPr lang="en-US" sz="1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Nos</a:t>
            </a:r>
            <a:endParaRPr lang="en-US" sz="1000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066800" y="2133600"/>
            <a:ext cx="2085341" cy="10772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Salay</a:t>
            </a:r>
            <a:r>
              <a:rPr lang="en-US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Town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Number of Village	-	8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Household	-	1221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Estimate Cost	-	332.14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(Million Kyats)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Transformer	-	8 </a:t>
            </a:r>
            <a:r>
              <a:rPr lang="en-US" sz="1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Nos</a:t>
            </a:r>
            <a:endParaRPr lang="en-US" sz="1000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052038" y="4419600"/>
            <a:ext cx="2085341" cy="10772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Myingon</a:t>
            </a:r>
            <a:r>
              <a:rPr lang="en-US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Town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Number of Village	-	8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Household	-	1147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Estimate Cost	-	319.16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(Million Kyats)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Transformer	-	10 </a:t>
            </a:r>
            <a:r>
              <a:rPr lang="en-US" sz="1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Nos</a:t>
            </a:r>
            <a:endParaRPr lang="en-US" sz="1000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302001" y="5562600"/>
            <a:ext cx="2085341" cy="10772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Michaungye</a:t>
            </a:r>
            <a:r>
              <a:rPr lang="en-US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Town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Number of Village	-	10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Household	-	1829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Estimate Cost	-	459.82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(Million Kyats)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Transformer	-	16 </a:t>
            </a:r>
            <a:r>
              <a:rPr lang="en-US" sz="1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Nos</a:t>
            </a:r>
            <a:endParaRPr lang="en-US" sz="1000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912610" y="990600"/>
            <a:ext cx="2085341" cy="104644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Yenangyaung</a:t>
            </a:r>
            <a:r>
              <a:rPr lang="en-US" sz="1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Township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Number of Village	-	15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Household	-	2224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Estimate Cost	-	552.48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(Million Kyats)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Transformer	-	12 </a:t>
            </a:r>
            <a:r>
              <a:rPr lang="en-US" sz="1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Nos</a:t>
            </a:r>
            <a:endParaRPr lang="en-US" sz="1000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639049" y="2224248"/>
            <a:ext cx="2085341" cy="10772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Natmauk</a:t>
            </a:r>
            <a:r>
              <a:rPr lang="en-US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Township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Number of Village	-	8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Household	-	1491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Estimate Cost	-	421.48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(Million Kyats)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Transformer	-	11 </a:t>
            </a:r>
            <a:r>
              <a:rPr lang="en-US" sz="1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Nos</a:t>
            </a:r>
            <a:endParaRPr lang="en-US" sz="1000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631430" y="3717974"/>
            <a:ext cx="2085341" cy="10772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Myothit</a:t>
            </a:r>
            <a:r>
              <a:rPr lang="en-US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Township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Number of Village	-	44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Household	-	8545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Estimate Cost	-	1831.29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(Million Kyats)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Transformer	-	49 </a:t>
            </a:r>
            <a:r>
              <a:rPr lang="en-US" sz="1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Nos</a:t>
            </a:r>
            <a:endParaRPr lang="en-US" sz="1000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631430" y="5552182"/>
            <a:ext cx="2085341" cy="104644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Taungdwingyi</a:t>
            </a:r>
            <a:r>
              <a:rPr lang="en-US" sz="1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Township</a:t>
            </a:r>
            <a:endParaRPr lang="en-US" sz="1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Number of Village	-	46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Household	-	6344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Estimate Cost	-	2150.748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(Million Kyats)</a:t>
            </a:r>
          </a:p>
          <a:p>
            <a:pPr algn="just">
              <a:tabLst>
                <a:tab pos="1143000" algn="l"/>
                <a:tab pos="12573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Transformer	-	47 </a:t>
            </a:r>
            <a:r>
              <a:rPr lang="en-US" sz="1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Nos</a:t>
            </a:r>
            <a:endParaRPr lang="en-US" sz="1000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47176" y="5562600"/>
            <a:ext cx="2879408" cy="10772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tabLst>
                <a:tab pos="1771650" algn="l"/>
                <a:tab pos="1943100" algn="l"/>
              </a:tabLst>
            </a:pPr>
            <a:r>
              <a:rPr lang="en-US" sz="1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Magway</a:t>
            </a:r>
            <a:r>
              <a:rPr lang="en-US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District</a:t>
            </a:r>
          </a:p>
          <a:p>
            <a:pPr algn="just">
              <a:tabLst>
                <a:tab pos="1771650" algn="l"/>
                <a:tab pos="19431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Number of Village	-	203</a:t>
            </a:r>
          </a:p>
          <a:p>
            <a:pPr algn="just">
              <a:tabLst>
                <a:tab pos="1771650" algn="l"/>
                <a:tab pos="19431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Household	-	33105</a:t>
            </a:r>
          </a:p>
          <a:p>
            <a:pPr algn="just">
              <a:tabLst>
                <a:tab pos="1771650" algn="l"/>
                <a:tab pos="1943100" algn="l"/>
              </a:tabLst>
            </a:pP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Proposal 11kV Line	-	192.2</a:t>
            </a:r>
          </a:p>
          <a:p>
            <a:pPr algn="just">
              <a:tabLst>
                <a:tab pos="1771650" algn="l"/>
                <a:tab pos="1943100" algn="l"/>
              </a:tabLst>
            </a:pPr>
            <a:r>
              <a:rPr 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Transformer	-	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236 </a:t>
            </a:r>
            <a:r>
              <a:rPr lang="en-US" sz="1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Nos</a:t>
            </a:r>
            <a:endParaRPr lang="en-US" sz="1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tabLst>
                <a:tab pos="1771650" algn="l"/>
                <a:tab pos="1943100" algn="l"/>
              </a:tabLst>
            </a:pPr>
            <a:r>
              <a:rPr 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Estimate Cost (Million Kyats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	-	8827.29</a:t>
            </a:r>
          </a:p>
        </p:txBody>
      </p:sp>
      <p:sp>
        <p:nvSpPr>
          <p:cNvPr id="28" name="Rectangle 27"/>
          <p:cNvSpPr/>
          <p:nvPr/>
        </p:nvSpPr>
        <p:spPr>
          <a:xfrm>
            <a:off x="3200400" y="3505200"/>
            <a:ext cx="1066800" cy="304800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b="1" dirty="0" smtClean="0"/>
              <a:t> </a:t>
            </a:r>
            <a:r>
              <a:rPr lang="en-US" sz="1100" b="1" dirty="0" err="1" smtClean="0"/>
              <a:t>Minbu</a:t>
            </a:r>
            <a:r>
              <a:rPr lang="en-US" sz="1100" b="1" dirty="0" smtClean="0"/>
              <a:t> District</a:t>
            </a:r>
            <a:endParaRPr lang="en-US" sz="1100" b="1" dirty="0"/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>
          <a:xfrm>
            <a:off x="7376633" y="6592110"/>
            <a:ext cx="2311400" cy="365125"/>
          </a:xfrm>
        </p:spPr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187934662"/>
              </p:ext>
            </p:extLst>
          </p:nvPr>
        </p:nvGraphicFramePr>
        <p:xfrm>
          <a:off x="195299" y="152400"/>
          <a:ext cx="9558301" cy="6180104"/>
        </p:xfrm>
        <a:graphic>
          <a:graphicData uri="http://schemas.openxmlformats.org/drawingml/2006/table">
            <a:tbl>
              <a:tblPr/>
              <a:tblGrid>
                <a:gridCol w="274320"/>
                <a:gridCol w="679615"/>
                <a:gridCol w="470503"/>
                <a:gridCol w="477971"/>
                <a:gridCol w="477971"/>
                <a:gridCol w="477971"/>
                <a:gridCol w="477971"/>
                <a:gridCol w="477971"/>
                <a:gridCol w="477971"/>
                <a:gridCol w="477971"/>
                <a:gridCol w="477971"/>
                <a:gridCol w="457200"/>
                <a:gridCol w="365760"/>
                <a:gridCol w="477971"/>
                <a:gridCol w="477971"/>
                <a:gridCol w="477971"/>
                <a:gridCol w="477971"/>
                <a:gridCol w="477971"/>
                <a:gridCol w="457200"/>
                <a:gridCol w="640080"/>
              </a:tblGrid>
              <a:tr h="779083">
                <a:tc gridSpan="20"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latin typeface="Myanmar2" pitchFamily="34" charset="0"/>
                          <a:cs typeface="Myanmar2" pitchFamily="34" charset="0"/>
                        </a:rPr>
                        <a:t>Detailed </a:t>
                      </a:r>
                      <a:r>
                        <a:rPr lang="en-US" sz="2000" b="1" i="0" u="none" strike="noStrike" dirty="0">
                          <a:latin typeface="Myanmar2" pitchFamily="34" charset="0"/>
                          <a:cs typeface="Myanmar2" pitchFamily="34" charset="0"/>
                        </a:rPr>
                        <a:t>Electrification Plan for </a:t>
                      </a:r>
                      <a:r>
                        <a:rPr lang="en-US" sz="2000" b="1" i="0" u="none" strike="noStrike" dirty="0" err="1">
                          <a:latin typeface="Myanmar2" pitchFamily="34" charset="0"/>
                          <a:cs typeface="Myanmar2" pitchFamily="34" charset="0"/>
                        </a:rPr>
                        <a:t>Magway</a:t>
                      </a:r>
                      <a:r>
                        <a:rPr lang="en-US" sz="2000" b="1" i="0" u="none" strike="noStrike" dirty="0">
                          <a:latin typeface="Myanmar2" pitchFamily="34" charset="0"/>
                          <a:cs typeface="Myanmar2" pitchFamily="34" charset="0"/>
                        </a:rPr>
                        <a:t>  </a:t>
                      </a:r>
                      <a:r>
                        <a:rPr lang="en-US" sz="2000" b="1" i="0" u="none" strike="noStrike" dirty="0" smtClean="0">
                          <a:latin typeface="Myanmar2" pitchFamily="34" charset="0"/>
                          <a:cs typeface="Myanmar2" pitchFamily="34" charset="0"/>
                        </a:rPr>
                        <a:t>Township(Within </a:t>
                      </a:r>
                      <a:r>
                        <a:rPr lang="en-US" sz="2000" b="1" i="0" u="none" strike="noStrike" dirty="0">
                          <a:latin typeface="Myanmar2" pitchFamily="34" charset="0"/>
                          <a:cs typeface="Myanmar2" pitchFamily="34" charset="0"/>
                        </a:rPr>
                        <a:t>2 miles from Existing 11 kV Distribution Line</a:t>
                      </a:r>
                      <a:r>
                        <a:rPr lang="en-US" sz="2000" b="1" i="0" u="none" strike="noStrike" dirty="0" smtClean="0"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  <a:endParaRPr lang="en-US" sz="2000" b="1" i="0" u="none" strike="noStrike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7230" marR="7230" marT="7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3305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Town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Ship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Name Of Village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to be Electrified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No of House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House hold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Popu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lation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11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To be constructed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Estimated cost (Mil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Kyates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)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Task by regional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33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Cost for 11 kV Line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11/0.4 kV Transformer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400 V Lines (Miles)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Estimated Cost (Mil Kyats)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75815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mile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Material Cost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Tran sport Cost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Construction Cost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Total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KVA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Material Cost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Tran sport Cost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Construction Cost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Total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1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err="1">
                          <a:latin typeface="Myanmar2"/>
                        </a:rPr>
                        <a:t>Magway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34</a:t>
                      </a:r>
                    </a:p>
                  </a:txBody>
                  <a:tcPr marL="86773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6561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6779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30921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36.9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Myanmar2"/>
                        </a:rPr>
                        <a:t>887.060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48.09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141.51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1076.70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5340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49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648.52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Myanmar2"/>
                        </a:rPr>
                        <a:t>17.150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Myanmar2"/>
                        </a:rPr>
                        <a:t>39.200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Myanmar2"/>
                        </a:rPr>
                        <a:t>704.870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1781.50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42.39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1905.8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2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err="1">
                          <a:latin typeface="Myanmar2"/>
                        </a:rPr>
                        <a:t>Myyincon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8</a:t>
                      </a:r>
                    </a:p>
                  </a:txBody>
                  <a:tcPr marL="86773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1147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1147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4670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6.49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Myanmar2"/>
                        </a:rPr>
                        <a:t>155.160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8.44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24.86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188.46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980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10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119.20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Myanmar2"/>
                        </a:rPr>
                        <a:t>3.500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Myanmar2"/>
                        </a:rPr>
                        <a:t>8.000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130.70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319.16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7.19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322.75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49578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3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err="1">
                          <a:latin typeface="Myanmar2"/>
                        </a:rPr>
                        <a:t>Miechaungyie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10</a:t>
                      </a:r>
                    </a:p>
                  </a:txBody>
                  <a:tcPr marL="86773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1829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1829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9192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8.49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latin typeface="Myanmar2"/>
                        </a:rPr>
                        <a:t>202.980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11.04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32.52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246.53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1300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16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194.89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Myanmar2"/>
                        </a:rPr>
                        <a:t>5.600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latin typeface="Myanmar2"/>
                        </a:rPr>
                        <a:t>12.800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Myanmar2"/>
                        </a:rPr>
                        <a:t>213.290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459.82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11.1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498.27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49578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4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err="1">
                          <a:latin typeface="Myanmar2"/>
                        </a:rPr>
                        <a:t>Yaenanchaung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15</a:t>
                      </a:r>
                    </a:p>
                  </a:txBody>
                  <a:tcPr marL="86773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2224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2224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10577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13.60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latin typeface="Myanmar2"/>
                        </a:rPr>
                        <a:t>324.910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17.67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52.05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394.63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1420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12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144.05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Myanmar2"/>
                        </a:rPr>
                        <a:t>4.200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Myanmar2"/>
                        </a:rPr>
                        <a:t>9.600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Myanmar2"/>
                        </a:rPr>
                        <a:t>157.850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552.48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8.1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363.60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5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Chauk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30</a:t>
                      </a:r>
                    </a:p>
                  </a:txBody>
                  <a:tcPr marL="86773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3525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3525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17327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17.40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Myanmar2"/>
                        </a:rPr>
                        <a:t>416.000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Myanmar2"/>
                        </a:rPr>
                        <a:t>22.620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66.64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505.26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3780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35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427.60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Myanmar2"/>
                        </a:rPr>
                        <a:t>12.250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Myanmar2"/>
                        </a:rPr>
                        <a:t>28.000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Myanmar2"/>
                        </a:rPr>
                        <a:t>467.900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978.12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21.08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946.26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28330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6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Salay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8</a:t>
                      </a:r>
                    </a:p>
                  </a:txBody>
                  <a:tcPr marL="86773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1191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1191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6000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7.63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Myanmar2"/>
                        </a:rPr>
                        <a:t>182.420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Myanmar2"/>
                        </a:rPr>
                        <a:t>9.919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29.22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221.56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1050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8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101.38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Myanmar2"/>
                        </a:rPr>
                        <a:t>2.800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Myanmar2"/>
                        </a:rPr>
                        <a:t>6.400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Myanmar2"/>
                        </a:rPr>
                        <a:t>110.580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332.14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4.62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207.39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49578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7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Taungtwingyi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46</a:t>
                      </a:r>
                    </a:p>
                  </a:txBody>
                  <a:tcPr marL="86773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6344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6344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29423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52.75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1261.14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Myanmar2"/>
                        </a:rPr>
                        <a:t>68.575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202.03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1531.76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4910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47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564.87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Myanmar2"/>
                        </a:rPr>
                        <a:t>16.450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Myanmar2"/>
                        </a:rPr>
                        <a:t>37.673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latin typeface="Myanmar2"/>
                        </a:rPr>
                        <a:t>618.993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2150.75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40.74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1828.78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32984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8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Myothit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44</a:t>
                      </a:r>
                    </a:p>
                  </a:txBody>
                  <a:tcPr marL="86773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8545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8545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44925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40.00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Myanmar2"/>
                        </a:rPr>
                        <a:t>957.037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Myanmar2"/>
                        </a:rPr>
                        <a:t>52.039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153.31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1162.39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6020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48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613.70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latin typeface="Myanmar2"/>
                        </a:rPr>
                        <a:t>16.800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latin typeface="Myanmar2"/>
                        </a:rPr>
                        <a:t>38.400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latin typeface="Myanmar2"/>
                        </a:rPr>
                        <a:t>668.902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1831.29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51.2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2298.32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32984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9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Natmauk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8</a:t>
                      </a:r>
                    </a:p>
                  </a:txBody>
                  <a:tcPr marL="86773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1491</a:t>
                      </a:r>
                    </a:p>
                  </a:txBody>
                  <a:tcPr marL="86773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1491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5843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9.24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220.91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Myanmar2"/>
                        </a:rPr>
                        <a:t>12.010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Myanmar2"/>
                        </a:rPr>
                        <a:t>35.389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268.31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1140.0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11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140.52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Myanmar2"/>
                        </a:rPr>
                        <a:t>3.850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Myanmar2"/>
                        </a:rPr>
                        <a:t>8.800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Myanmar2"/>
                        </a:rPr>
                        <a:t>153.170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latin typeface="Myanmar2"/>
                        </a:rPr>
                        <a:t>421.480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latin typeface="Myanmar2"/>
                        </a:rPr>
                        <a:t>5.800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260.356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548640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latin typeface="Myanmar2"/>
                        </a:rPr>
                        <a:t>Total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300" b="1" i="0" u="none" strike="noStrike" kern="1200" dirty="0" smtClean="0">
                          <a:solidFill>
                            <a:schemeClr val="tx1"/>
                          </a:solidFill>
                          <a:latin typeface="Myanmar2"/>
                          <a:ea typeface="+mn-ea"/>
                          <a:cs typeface="+mn-cs"/>
                        </a:rPr>
                        <a:t>203</a:t>
                      </a:r>
                      <a:endParaRPr lang="en-US" sz="1300" b="1" i="0" u="none" strike="noStrike" kern="1200" dirty="0">
                        <a:solidFill>
                          <a:schemeClr val="tx1"/>
                        </a:solidFill>
                        <a:latin typeface="Myanmar2"/>
                        <a:ea typeface="+mn-ea"/>
                        <a:cs typeface="+mn-cs"/>
                      </a:endParaRP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latin typeface="Myanmar2"/>
                        </a:rPr>
                        <a:t>32857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latin typeface="Myanmar2"/>
                        </a:rPr>
                        <a:t>33075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latin typeface="Myanmar2"/>
                        </a:rPr>
                        <a:t>158878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latin typeface="Myanmar2"/>
                        </a:rPr>
                        <a:t>192.50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latin typeface="Myanmar2"/>
                        </a:rPr>
                        <a:t>4607.62</a:t>
                      </a:r>
                      <a:endParaRPr lang="en-US" sz="1300" b="1" i="0" u="none" strike="noStrike" dirty="0">
                        <a:latin typeface="Myanmar2"/>
                      </a:endParaRP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latin typeface="Myanmar2"/>
                        </a:rPr>
                        <a:t>250.400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latin typeface="Myanmar2"/>
                        </a:rPr>
                        <a:t>737.529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latin typeface="Myanmar2"/>
                        </a:rPr>
                        <a:t>5595.55</a:t>
                      </a:r>
                      <a:endParaRPr lang="en-US" sz="1300" b="1" i="0" u="none" strike="noStrike" dirty="0">
                        <a:latin typeface="Myanmar2"/>
                      </a:endParaRP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latin typeface="Myanmar2"/>
                        </a:rPr>
                        <a:t>25940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latin typeface="Myanmar2"/>
                        </a:rPr>
                        <a:t>236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latin typeface="Myanmar2"/>
                        </a:rPr>
                        <a:t>2954.73</a:t>
                      </a:r>
                      <a:endParaRPr lang="en-US" sz="1300" b="1" i="0" u="none" strike="noStrike" dirty="0">
                        <a:latin typeface="Myanmar2"/>
                      </a:endParaRP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latin typeface="Myanmar2"/>
                        </a:rPr>
                        <a:t>82.600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latin typeface="Myanmar2"/>
                        </a:rPr>
                        <a:t>188.873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latin typeface="Myanmar2"/>
                        </a:rPr>
                        <a:t>3226.26</a:t>
                      </a:r>
                      <a:endParaRPr lang="en-US" sz="1300" b="1" i="0" u="none" strike="noStrike" dirty="0">
                        <a:latin typeface="Myanmar2"/>
                      </a:endParaRP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latin typeface="Myanmar2"/>
                        </a:rPr>
                        <a:t>8827.29</a:t>
                      </a:r>
                      <a:endParaRPr lang="en-US" sz="1300" b="1" i="0" u="none" strike="noStrike" dirty="0">
                        <a:latin typeface="Myanmar2"/>
                      </a:endParaRP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latin typeface="Myanmar2"/>
                        </a:rPr>
                        <a:t>192.22</a:t>
                      </a: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latin typeface="Myanmar2"/>
                        </a:rPr>
                        <a:t>8631.52</a:t>
                      </a:r>
                      <a:endParaRPr lang="en-US" sz="1300" b="1" i="0" u="none" strike="noStrike" dirty="0">
                        <a:latin typeface="Myanmar2"/>
                      </a:endParaRPr>
                    </a:p>
                  </a:txBody>
                  <a:tcPr marL="7230" marR="7230" marT="7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54114"/>
            <a:ext cx="9360725" cy="76944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ctr"/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Location Map of Electrification Plan </a:t>
            </a:r>
            <a:r>
              <a:rPr lang="en-US" sz="2200" b="1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for  Minbu  </a:t>
            </a:r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District</a:t>
            </a:r>
          </a:p>
          <a:p>
            <a:pPr algn="ctr" fontAlgn="ctr"/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(Within 2 miles from Existing 11 kV Distribution Line)</a:t>
            </a:r>
          </a:p>
        </p:txBody>
      </p:sp>
      <p:pic>
        <p:nvPicPr>
          <p:cNvPr id="1026" name="Picture 2" descr="C:\Users\Admin\Desktop\MinBu D(Eng)\min eng.jpg"/>
          <p:cNvPicPr>
            <a:picLocks noChangeAspect="1" noChangeArrowheads="1"/>
          </p:cNvPicPr>
          <p:nvPr/>
        </p:nvPicPr>
        <p:blipFill>
          <a:blip r:embed="rId2" cstate="print"/>
          <a:srcRect l="14967" t="10080" r="15189" b="2226"/>
          <a:stretch>
            <a:fillRect/>
          </a:stretch>
        </p:blipFill>
        <p:spPr bwMode="auto">
          <a:xfrm>
            <a:off x="1295400" y="838200"/>
            <a:ext cx="6553200" cy="5817636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6565105" y="3005142"/>
            <a:ext cx="304800" cy="76200"/>
          </a:xfrm>
          <a:prstGeom prst="rect">
            <a:avLst/>
          </a:prstGeom>
          <a:solidFill>
            <a:srgbClr val="66FFFF"/>
          </a:solidFill>
          <a:ln>
            <a:solidFill>
              <a:srgbClr val="66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77000" y="2971800"/>
            <a:ext cx="60960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" dirty="0" smtClean="0"/>
              <a:t>2554.45</a:t>
            </a:r>
            <a:endParaRPr lang="en-US" sz="500" dirty="0"/>
          </a:p>
        </p:txBody>
      </p:sp>
      <p:sp>
        <p:nvSpPr>
          <p:cNvPr id="8" name="TextBox 7"/>
          <p:cNvSpPr txBox="1"/>
          <p:nvPr/>
        </p:nvSpPr>
        <p:spPr>
          <a:xfrm>
            <a:off x="6858000" y="3733800"/>
            <a:ext cx="381000" cy="169277"/>
          </a:xfrm>
          <a:prstGeom prst="rect">
            <a:avLst/>
          </a:prstGeom>
          <a:solidFill>
            <a:srgbClr val="66FFFF"/>
          </a:solidFill>
        </p:spPr>
        <p:txBody>
          <a:bodyPr wrap="square" rtlCol="0">
            <a:spAutoFit/>
          </a:bodyPr>
          <a:lstStyle/>
          <a:p>
            <a:r>
              <a:rPr lang="en-US" sz="500" dirty="0" smtClean="0"/>
              <a:t>272.43</a:t>
            </a:r>
            <a:endParaRPr lang="en-US" sz="500" dirty="0"/>
          </a:p>
        </p:txBody>
      </p:sp>
      <p:sp>
        <p:nvSpPr>
          <p:cNvPr id="9" name="Rectangle 8"/>
          <p:cNvSpPr/>
          <p:nvPr/>
        </p:nvSpPr>
        <p:spPr>
          <a:xfrm>
            <a:off x="6949509" y="4495801"/>
            <a:ext cx="365691" cy="184666"/>
          </a:xfrm>
          <a:prstGeom prst="rect">
            <a:avLst/>
          </a:prstGeom>
          <a:solidFill>
            <a:srgbClr val="66FFFF"/>
          </a:solidFill>
          <a:ln>
            <a:solidFill>
              <a:srgbClr val="66FFFF"/>
            </a:solidFill>
          </a:ln>
        </p:spPr>
        <p:txBody>
          <a:bodyPr wrap="square">
            <a:spAutoFit/>
          </a:bodyPr>
          <a:lstStyle/>
          <a:p>
            <a:r>
              <a:rPr lang="en-US" sz="600" dirty="0" smtClean="0"/>
              <a:t>1128.</a:t>
            </a:r>
            <a:endParaRPr lang="en-US" sz="600" dirty="0"/>
          </a:p>
        </p:txBody>
      </p:sp>
      <p:sp>
        <p:nvSpPr>
          <p:cNvPr id="10" name="Rectangle 9"/>
          <p:cNvSpPr/>
          <p:nvPr/>
        </p:nvSpPr>
        <p:spPr>
          <a:xfrm>
            <a:off x="7265670" y="5345430"/>
            <a:ext cx="381000" cy="169277"/>
          </a:xfrm>
          <a:prstGeom prst="rect">
            <a:avLst/>
          </a:prstGeom>
          <a:solidFill>
            <a:srgbClr val="66FFFF"/>
          </a:solidFill>
          <a:ln>
            <a:solidFill>
              <a:srgbClr val="66FFFF"/>
            </a:solidFill>
          </a:ln>
        </p:spPr>
        <p:txBody>
          <a:bodyPr wrap="square">
            <a:spAutoFit/>
          </a:bodyPr>
          <a:lstStyle/>
          <a:p>
            <a:r>
              <a:rPr lang="en-US" sz="500" b="1" dirty="0" smtClean="0"/>
              <a:t>182.89</a:t>
            </a:r>
            <a:endParaRPr lang="en-US" sz="500" b="1" dirty="0"/>
          </a:p>
        </p:txBody>
      </p:sp>
      <p:sp>
        <p:nvSpPr>
          <p:cNvPr id="11" name="Rectangle 10"/>
          <p:cNvSpPr/>
          <p:nvPr/>
        </p:nvSpPr>
        <p:spPr>
          <a:xfrm>
            <a:off x="2788920" y="5406390"/>
            <a:ext cx="365691" cy="184666"/>
          </a:xfrm>
          <a:prstGeom prst="rect">
            <a:avLst/>
          </a:prstGeom>
          <a:solidFill>
            <a:srgbClr val="66FFFF"/>
          </a:solidFill>
          <a:ln>
            <a:solidFill>
              <a:srgbClr val="66FFFF"/>
            </a:solidFill>
          </a:ln>
        </p:spPr>
        <p:txBody>
          <a:bodyPr wrap="square">
            <a:spAutoFit/>
          </a:bodyPr>
          <a:lstStyle/>
          <a:p>
            <a:r>
              <a:rPr lang="en-US" sz="600" dirty="0" smtClean="0"/>
              <a:t>348.9</a:t>
            </a:r>
            <a:endParaRPr lang="en-US" sz="600" dirty="0"/>
          </a:p>
        </p:txBody>
      </p:sp>
      <p:sp>
        <p:nvSpPr>
          <p:cNvPr id="12" name="Rectangle 11"/>
          <p:cNvSpPr/>
          <p:nvPr/>
        </p:nvSpPr>
        <p:spPr>
          <a:xfrm>
            <a:off x="2392681" y="3581400"/>
            <a:ext cx="380999" cy="169277"/>
          </a:xfrm>
          <a:prstGeom prst="rect">
            <a:avLst/>
          </a:prstGeom>
          <a:solidFill>
            <a:srgbClr val="66FFFF"/>
          </a:solidFill>
          <a:ln>
            <a:solidFill>
              <a:srgbClr val="66FFFF"/>
            </a:solidFill>
          </a:ln>
        </p:spPr>
        <p:txBody>
          <a:bodyPr wrap="square">
            <a:spAutoFit/>
          </a:bodyPr>
          <a:lstStyle/>
          <a:p>
            <a:r>
              <a:rPr lang="en-US" sz="500" dirty="0" smtClean="0"/>
              <a:t>198.8</a:t>
            </a:r>
            <a:endParaRPr lang="en-US" sz="500" dirty="0"/>
          </a:p>
        </p:txBody>
      </p:sp>
      <p:sp>
        <p:nvSpPr>
          <p:cNvPr id="14" name="Rectangle 13"/>
          <p:cNvSpPr/>
          <p:nvPr/>
        </p:nvSpPr>
        <p:spPr>
          <a:xfrm>
            <a:off x="6339841" y="2297430"/>
            <a:ext cx="380999" cy="169277"/>
          </a:xfrm>
          <a:prstGeom prst="rect">
            <a:avLst/>
          </a:prstGeom>
          <a:solidFill>
            <a:srgbClr val="66FFFF"/>
          </a:solidFill>
          <a:ln>
            <a:solidFill>
              <a:srgbClr val="66FFFF"/>
            </a:solidFill>
          </a:ln>
        </p:spPr>
        <p:txBody>
          <a:bodyPr wrap="square">
            <a:spAutoFit/>
          </a:bodyPr>
          <a:lstStyle/>
          <a:p>
            <a:r>
              <a:rPr lang="en-US" sz="500" dirty="0" smtClean="0"/>
              <a:t>1462.8</a:t>
            </a:r>
            <a:endParaRPr lang="en-US" sz="500" dirty="0"/>
          </a:p>
        </p:txBody>
      </p:sp>
      <p:pic>
        <p:nvPicPr>
          <p:cNvPr id="15" name="Picture 2" descr="C:\Users\Admin\Desktop\MinBu D(Eng)\min eng.jpg"/>
          <p:cNvPicPr>
            <a:picLocks noChangeAspect="1" noChangeArrowheads="1"/>
          </p:cNvPicPr>
          <p:nvPr/>
        </p:nvPicPr>
        <p:blipFill>
          <a:blip r:embed="rId2" cstate="print"/>
          <a:srcRect l="14967" t="10080" r="15189" b="2226"/>
          <a:stretch>
            <a:fillRect/>
          </a:stretch>
        </p:blipFill>
        <p:spPr bwMode="auto">
          <a:xfrm>
            <a:off x="1219200" y="838200"/>
            <a:ext cx="6553200" cy="5817636"/>
          </a:xfrm>
          <a:prstGeom prst="rect">
            <a:avLst/>
          </a:prstGeom>
          <a:noFill/>
        </p:spPr>
      </p:pic>
      <p:sp>
        <p:nvSpPr>
          <p:cNvPr id="16" name="Rectangle 15"/>
          <p:cNvSpPr/>
          <p:nvPr/>
        </p:nvSpPr>
        <p:spPr>
          <a:xfrm>
            <a:off x="2232659" y="2286000"/>
            <a:ext cx="552452" cy="169277"/>
          </a:xfrm>
          <a:prstGeom prst="rect">
            <a:avLst/>
          </a:prstGeom>
          <a:solidFill>
            <a:srgbClr val="66FFFF"/>
          </a:solidFill>
          <a:ln>
            <a:solidFill>
              <a:srgbClr val="66FFFF"/>
            </a:solidFill>
          </a:ln>
        </p:spPr>
        <p:txBody>
          <a:bodyPr wrap="square">
            <a:spAutoFit/>
          </a:bodyPr>
          <a:lstStyle/>
          <a:p>
            <a:r>
              <a:rPr lang="en-US" sz="500" dirty="0" smtClean="0"/>
              <a:t>6148.6</a:t>
            </a:r>
            <a:endParaRPr lang="en-US" sz="500" dirty="0"/>
          </a:p>
        </p:txBody>
      </p:sp>
      <p:sp>
        <p:nvSpPr>
          <p:cNvPr id="17" name="Rectangle 16"/>
          <p:cNvSpPr/>
          <p:nvPr/>
        </p:nvSpPr>
        <p:spPr>
          <a:xfrm>
            <a:off x="2357120" y="3583940"/>
            <a:ext cx="330200" cy="169277"/>
          </a:xfrm>
          <a:prstGeom prst="rect">
            <a:avLst/>
          </a:prstGeom>
          <a:solidFill>
            <a:srgbClr val="66FFFF"/>
          </a:solidFill>
          <a:ln>
            <a:solidFill>
              <a:srgbClr val="66FFFF"/>
            </a:solidFill>
          </a:ln>
        </p:spPr>
        <p:txBody>
          <a:bodyPr wrap="square">
            <a:spAutoFit/>
          </a:bodyPr>
          <a:lstStyle/>
          <a:p>
            <a:r>
              <a:rPr lang="en-US" sz="500" dirty="0" smtClean="0"/>
              <a:t>198.8</a:t>
            </a:r>
            <a:endParaRPr lang="en-US" sz="500" dirty="0"/>
          </a:p>
        </p:txBody>
      </p:sp>
      <p:sp>
        <p:nvSpPr>
          <p:cNvPr id="18" name="Rectangle 17"/>
          <p:cNvSpPr/>
          <p:nvPr/>
        </p:nvSpPr>
        <p:spPr>
          <a:xfrm>
            <a:off x="6290312" y="2286000"/>
            <a:ext cx="361948" cy="169277"/>
          </a:xfrm>
          <a:prstGeom prst="rect">
            <a:avLst/>
          </a:prstGeom>
          <a:solidFill>
            <a:srgbClr val="66FFFF"/>
          </a:solidFill>
          <a:ln>
            <a:solidFill>
              <a:srgbClr val="66FFFF"/>
            </a:solidFill>
          </a:ln>
        </p:spPr>
        <p:txBody>
          <a:bodyPr wrap="square">
            <a:spAutoFit/>
          </a:bodyPr>
          <a:lstStyle/>
          <a:p>
            <a:r>
              <a:rPr lang="en-US" sz="500" dirty="0" smtClean="0"/>
              <a:t>1462.8</a:t>
            </a:r>
            <a:endParaRPr lang="en-US" sz="500" dirty="0"/>
          </a:p>
        </p:txBody>
      </p:sp>
      <p:sp>
        <p:nvSpPr>
          <p:cNvPr id="19" name="Rectangle 18"/>
          <p:cNvSpPr/>
          <p:nvPr/>
        </p:nvSpPr>
        <p:spPr>
          <a:xfrm>
            <a:off x="6477000" y="3002280"/>
            <a:ext cx="361948" cy="169277"/>
          </a:xfrm>
          <a:prstGeom prst="rect">
            <a:avLst/>
          </a:prstGeom>
          <a:solidFill>
            <a:srgbClr val="66FFFF"/>
          </a:solidFill>
          <a:ln>
            <a:solidFill>
              <a:srgbClr val="66FFFF"/>
            </a:solidFill>
          </a:ln>
        </p:spPr>
        <p:txBody>
          <a:bodyPr wrap="square">
            <a:spAutoFit/>
          </a:bodyPr>
          <a:lstStyle/>
          <a:p>
            <a:r>
              <a:rPr lang="en-US" sz="500" dirty="0" smtClean="0"/>
              <a:t>2554.4</a:t>
            </a:r>
            <a:endParaRPr lang="en-US" sz="500" dirty="0"/>
          </a:p>
        </p:txBody>
      </p:sp>
      <p:sp>
        <p:nvSpPr>
          <p:cNvPr id="20" name="Rectangle 19"/>
          <p:cNvSpPr/>
          <p:nvPr/>
        </p:nvSpPr>
        <p:spPr>
          <a:xfrm>
            <a:off x="6781800" y="3764280"/>
            <a:ext cx="361948" cy="169277"/>
          </a:xfrm>
          <a:prstGeom prst="rect">
            <a:avLst/>
          </a:prstGeom>
          <a:solidFill>
            <a:srgbClr val="66FFFF"/>
          </a:solidFill>
          <a:ln>
            <a:solidFill>
              <a:srgbClr val="66FFFF"/>
            </a:solidFill>
          </a:ln>
        </p:spPr>
        <p:txBody>
          <a:bodyPr wrap="square">
            <a:spAutoFit/>
          </a:bodyPr>
          <a:lstStyle/>
          <a:p>
            <a:r>
              <a:rPr lang="en-US" sz="500" dirty="0" smtClean="0"/>
              <a:t>272.4</a:t>
            </a:r>
            <a:endParaRPr lang="en-US" sz="500" dirty="0"/>
          </a:p>
        </p:txBody>
      </p:sp>
      <p:sp>
        <p:nvSpPr>
          <p:cNvPr id="21" name="Rectangle 20"/>
          <p:cNvSpPr/>
          <p:nvPr/>
        </p:nvSpPr>
        <p:spPr>
          <a:xfrm>
            <a:off x="7181852" y="5378083"/>
            <a:ext cx="361948" cy="169277"/>
          </a:xfrm>
          <a:prstGeom prst="rect">
            <a:avLst/>
          </a:prstGeom>
          <a:solidFill>
            <a:srgbClr val="66FFFF"/>
          </a:solidFill>
          <a:ln>
            <a:solidFill>
              <a:srgbClr val="66FFFF"/>
            </a:solidFill>
          </a:ln>
        </p:spPr>
        <p:txBody>
          <a:bodyPr wrap="square">
            <a:spAutoFit/>
          </a:bodyPr>
          <a:lstStyle/>
          <a:p>
            <a:r>
              <a:rPr lang="en-US" sz="500" dirty="0" smtClean="0"/>
              <a:t>182.9</a:t>
            </a:r>
            <a:endParaRPr lang="en-US" sz="500" dirty="0"/>
          </a:p>
        </p:txBody>
      </p:sp>
      <p:sp>
        <p:nvSpPr>
          <p:cNvPr id="22" name="Rectangle 21"/>
          <p:cNvSpPr/>
          <p:nvPr/>
        </p:nvSpPr>
        <p:spPr>
          <a:xfrm>
            <a:off x="2727960" y="5402580"/>
            <a:ext cx="330200" cy="169277"/>
          </a:xfrm>
          <a:prstGeom prst="rect">
            <a:avLst/>
          </a:prstGeom>
          <a:solidFill>
            <a:srgbClr val="66FFFF"/>
          </a:solidFill>
          <a:ln>
            <a:solidFill>
              <a:srgbClr val="66FFFF"/>
            </a:solidFill>
          </a:ln>
        </p:spPr>
        <p:txBody>
          <a:bodyPr wrap="square">
            <a:spAutoFit/>
          </a:bodyPr>
          <a:lstStyle/>
          <a:p>
            <a:r>
              <a:rPr lang="en-US" sz="500" dirty="0" smtClean="0"/>
              <a:t>348.9</a:t>
            </a:r>
            <a:endParaRPr lang="en-US" sz="500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067165202"/>
              </p:ext>
            </p:extLst>
          </p:nvPr>
        </p:nvGraphicFramePr>
        <p:xfrm>
          <a:off x="152397" y="-76201"/>
          <a:ext cx="9679502" cy="6781801"/>
        </p:xfrm>
        <a:graphic>
          <a:graphicData uri="http://schemas.openxmlformats.org/drawingml/2006/table">
            <a:tbl>
              <a:tblPr/>
              <a:tblGrid>
                <a:gridCol w="280955"/>
                <a:gridCol w="749214"/>
                <a:gridCol w="468259"/>
                <a:gridCol w="546302"/>
                <a:gridCol w="468259"/>
                <a:gridCol w="468259"/>
                <a:gridCol w="468259"/>
                <a:gridCol w="546302"/>
                <a:gridCol w="468259"/>
                <a:gridCol w="470410"/>
                <a:gridCol w="515085"/>
                <a:gridCol w="468259"/>
                <a:gridCol w="297112"/>
                <a:gridCol w="470410"/>
                <a:gridCol w="470410"/>
                <a:gridCol w="470410"/>
                <a:gridCol w="476866"/>
                <a:gridCol w="546302"/>
                <a:gridCol w="468259"/>
                <a:gridCol w="561911"/>
              </a:tblGrid>
              <a:tr h="926989">
                <a:tc gridSpan="20">
                  <a:txBody>
                    <a:bodyPr/>
                    <a:lstStyle/>
                    <a:p>
                      <a:pPr algn="ctr" fontAlgn="b"/>
                      <a:r>
                        <a:rPr lang="en-US" sz="2200" b="1" i="0" u="none" strike="noStrike" dirty="0" smtClean="0">
                          <a:latin typeface="Myanmar2" pitchFamily="34" charset="0"/>
                          <a:cs typeface="Myanmar2" pitchFamily="34" charset="0"/>
                        </a:rPr>
                        <a:t>Detailed </a:t>
                      </a:r>
                      <a:r>
                        <a:rPr lang="en-US" sz="2200" b="1" i="0" u="none" strike="noStrike" dirty="0">
                          <a:latin typeface="Myanmar2" pitchFamily="34" charset="0"/>
                          <a:cs typeface="Myanmar2" pitchFamily="34" charset="0"/>
                        </a:rPr>
                        <a:t>Electrification Plan for  </a:t>
                      </a:r>
                      <a:r>
                        <a:rPr lang="en-US" sz="2200" b="1" i="0" u="none" strike="noStrike" dirty="0" err="1">
                          <a:latin typeface="Myanmar2" pitchFamily="34" charset="0"/>
                          <a:cs typeface="Myanmar2" pitchFamily="34" charset="0"/>
                        </a:rPr>
                        <a:t>Minbu</a:t>
                      </a:r>
                      <a:r>
                        <a:rPr lang="en-US" sz="2200" b="1" i="0" u="none" strike="noStrike" dirty="0">
                          <a:latin typeface="Myanmar2" pitchFamily="34" charset="0"/>
                          <a:cs typeface="Myanmar2" pitchFamily="34" charset="0"/>
                        </a:rPr>
                        <a:t>   </a:t>
                      </a:r>
                      <a:r>
                        <a:rPr lang="en-US" sz="2200" b="1" i="0" u="none" strike="noStrike" dirty="0" smtClean="0">
                          <a:latin typeface="Myanmar2" pitchFamily="34" charset="0"/>
                          <a:cs typeface="Myanmar2" pitchFamily="34" charset="0"/>
                        </a:rPr>
                        <a:t>District</a:t>
                      </a:r>
                    </a:p>
                    <a:p>
                      <a:pPr algn="ctr" fontAlgn="b"/>
                      <a:r>
                        <a:rPr lang="en-US" sz="2200" b="1" i="0" u="none" strike="noStrike" dirty="0" smtClean="0">
                          <a:latin typeface="Myanmar2" pitchFamily="34" charset="0"/>
                          <a:cs typeface="Myanmar2" pitchFamily="34" charset="0"/>
                        </a:rPr>
                        <a:t>(Within </a:t>
                      </a:r>
                      <a:r>
                        <a:rPr lang="en-US" sz="2200" b="1" i="0" u="none" strike="noStrike" dirty="0">
                          <a:latin typeface="Myanmar2" pitchFamily="34" charset="0"/>
                          <a:cs typeface="Myanmar2" pitchFamily="34" charset="0"/>
                        </a:rPr>
                        <a:t>2 miles from Existing 11 kV Distribution Line</a:t>
                      </a:r>
                      <a:r>
                        <a:rPr lang="en-US" sz="2200" b="1" i="0" u="none" strike="noStrike" dirty="0" smtClean="0"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  <a:endParaRPr lang="en-US" sz="1300" b="1" i="0" u="none" strike="noStrike" dirty="0">
                        <a:latin typeface="Arial"/>
                      </a:endParaRPr>
                    </a:p>
                  </a:txBody>
                  <a:tcPr marL="7155" marR="7155" marT="71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61476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Town </a:t>
                      </a:r>
                      <a:endParaRPr lang="en-US" sz="1300" b="1" i="0" u="none" strike="noStrike" dirty="0" smtClean="0">
                        <a:solidFill>
                          <a:srgbClr val="000000"/>
                        </a:solidFill>
                        <a:latin typeface="Myanmar2"/>
                      </a:endParaRPr>
                    </a:p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Ship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Name Of Village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to be Electrified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No of House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House hold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Popu lation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11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To be constructed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Estimated cost (Mil Kyates)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Task by regional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45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Cost for 11 kV Line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11/0.4 kV Transformer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400 V Lines (Miles)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Estimated Cost (Mil Kyats)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113466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mile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Material Cost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Tran sport Cost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Construction Cost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Total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KVA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Material Cost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Tran sport Cost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Construction Cost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Total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0301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1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 dirty="0">
                          <a:latin typeface="Myanmar2"/>
                        </a:rPr>
                        <a:t>Min Bu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5</a:t>
                      </a:r>
                    </a:p>
                  </a:txBody>
                  <a:tcPr marL="85863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852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852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3581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3.82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91.3285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4.966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14.63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110.93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800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5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66.22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1.75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4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71.97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182.895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5.54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248.69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50301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2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latin typeface="Myanmar2"/>
                        </a:rPr>
                        <a:t>Sagu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24</a:t>
                      </a:r>
                    </a:p>
                  </a:txBody>
                  <a:tcPr marL="85863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4433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4433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18944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24.37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582.638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31.681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93.337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707.66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2600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33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382.72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11.55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26.4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420.67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1128.33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16.14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724.51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50301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3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latin typeface="Myanmar2"/>
                        </a:rPr>
                        <a:t>PwintPhyu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10</a:t>
                      </a:r>
                    </a:p>
                  </a:txBody>
                  <a:tcPr marL="85863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118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1118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5336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4.45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106.39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5.785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17.043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129.22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1280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11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130.56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3.85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8.8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143.21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272.425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5.9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264.85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50301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4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latin typeface="Myanmar2"/>
                        </a:rPr>
                        <a:t>Salin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62</a:t>
                      </a:r>
                    </a:p>
                  </a:txBody>
                  <a:tcPr marL="85863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8152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8152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36284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61.54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1471.29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80.002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235.69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1786.99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5910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61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696.17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22.406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48.873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767.45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2554.45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54.95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2466.6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50301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5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latin typeface="Myanmar2"/>
                        </a:rPr>
                        <a:t>Sinbyugyun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28</a:t>
                      </a:r>
                    </a:p>
                  </a:txBody>
                  <a:tcPr marL="85863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2359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2359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10857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39.05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933.607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50.765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149.56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1133.93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2720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26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298.96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9.1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20.8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328.86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1462.79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17.5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785.56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50301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6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 dirty="0" err="1">
                          <a:latin typeface="Myanmar2"/>
                        </a:rPr>
                        <a:t>Nga</a:t>
                      </a:r>
                      <a:r>
                        <a:rPr lang="en-US" sz="1300" b="0" i="0" u="none" strike="noStrike" dirty="0">
                          <a:latin typeface="Myanmar2"/>
                        </a:rPr>
                        <a:t> </a:t>
                      </a:r>
                      <a:r>
                        <a:rPr lang="en-US" sz="1300" b="0" i="0" u="none" strike="noStrike" dirty="0" err="1">
                          <a:latin typeface="Myanmar2"/>
                        </a:rPr>
                        <a:t>Pe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6</a:t>
                      </a:r>
                    </a:p>
                  </a:txBody>
                  <a:tcPr marL="85863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1971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1971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7364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7.2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172.138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9.36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27.576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209.074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600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13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124.88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4.55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10.4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139.83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348.91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6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269.33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50301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7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 dirty="0" err="1">
                          <a:latin typeface="Myanmar2"/>
                        </a:rPr>
                        <a:t>Sidoktaya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4</a:t>
                      </a:r>
                    </a:p>
                  </a:txBody>
                  <a:tcPr marL="85863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343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343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1579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5.1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121.93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6.63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latin typeface="Myanmar2"/>
                        </a:rPr>
                        <a:t>19.533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148.094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400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4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46.14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1.4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3.2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50.74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198.83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latin typeface="Myanmar2"/>
                        </a:rPr>
                        <a:t>3.32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latin typeface="Myanmar2"/>
                        </a:rPr>
                        <a:t>149.03</a:t>
                      </a:r>
                      <a:endParaRPr lang="en-US" sz="1300" b="0" i="0" u="none" strike="noStrike" dirty="0">
                        <a:latin typeface="Myanmar2"/>
                      </a:endParaRP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503016"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latin typeface="Myanmar2"/>
                        </a:rPr>
                        <a:t>Total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latin typeface="Myanmar2"/>
                        </a:rPr>
                        <a:t>19228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latin typeface="Myanmar2"/>
                        </a:rPr>
                        <a:t>19228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latin typeface="Myanmar2"/>
                        </a:rPr>
                        <a:t>83945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latin typeface="Myanmar2"/>
                        </a:rPr>
                        <a:t>145.53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latin typeface="Myanmar2"/>
                        </a:rPr>
                        <a:t>3479.3</a:t>
                      </a:r>
                      <a:endParaRPr lang="en-US" sz="1300" b="1" i="0" u="none" strike="noStrike" dirty="0">
                        <a:latin typeface="Myanmar2"/>
                      </a:endParaRP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latin typeface="Myanmar2"/>
                        </a:rPr>
                        <a:t>189.19</a:t>
                      </a:r>
                      <a:endParaRPr lang="en-US" sz="1300" b="1" i="0" u="none" strike="noStrike" dirty="0">
                        <a:latin typeface="Myanmar2"/>
                      </a:endParaRP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latin typeface="Myanmar2"/>
                        </a:rPr>
                        <a:t>557.38</a:t>
                      </a:r>
                      <a:endParaRPr lang="en-US" sz="1300" b="1" i="0" u="none" strike="noStrike" dirty="0">
                        <a:latin typeface="Myanmar2"/>
                      </a:endParaRP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latin typeface="Myanmar2"/>
                        </a:rPr>
                        <a:t>4225.9</a:t>
                      </a:r>
                      <a:endParaRPr lang="en-US" sz="1300" b="1" i="0" u="none" strike="noStrike" dirty="0">
                        <a:latin typeface="Myanmar2"/>
                      </a:endParaRP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latin typeface="Myanmar2"/>
                        </a:rPr>
                        <a:t>14310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latin typeface="Myanmar2"/>
                        </a:rPr>
                        <a:t>153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latin typeface="Myanmar2"/>
                        </a:rPr>
                        <a:t>1745.7</a:t>
                      </a:r>
                      <a:endParaRPr lang="en-US" sz="1300" b="1" i="0" u="none" strike="noStrike" dirty="0">
                        <a:latin typeface="Myanmar2"/>
                      </a:endParaRP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latin typeface="Myanmar2"/>
                        </a:rPr>
                        <a:t>54.606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latin typeface="Myanmar2"/>
                        </a:rPr>
                        <a:t>122.47</a:t>
                      </a:r>
                      <a:endParaRPr lang="en-US" sz="1300" b="1" i="0" u="none" strike="noStrike" dirty="0">
                        <a:latin typeface="Myanmar2"/>
                      </a:endParaRP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latin typeface="Myanmar2"/>
                        </a:rPr>
                        <a:t>1922.7</a:t>
                      </a:r>
                      <a:endParaRPr lang="en-US" sz="1300" b="1" i="0" u="none" strike="noStrike" dirty="0">
                        <a:latin typeface="Myanmar2"/>
                      </a:endParaRP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latin typeface="Myanmar2"/>
                        </a:rPr>
                        <a:t>6148.6</a:t>
                      </a:r>
                      <a:endParaRPr lang="en-US" sz="1300" b="1" i="0" u="none" strike="noStrike" dirty="0">
                        <a:latin typeface="Myanmar2"/>
                      </a:endParaRP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latin typeface="Myanmar2"/>
                        </a:rPr>
                        <a:t>109.4</a:t>
                      </a:r>
                      <a:endParaRPr lang="en-US" sz="1300" b="1" i="0" u="none" strike="noStrike" dirty="0">
                        <a:latin typeface="Myanmar2"/>
                      </a:endParaRP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latin typeface="Myanmar2"/>
                        </a:rPr>
                        <a:t>4908.6</a:t>
                      </a:r>
                      <a:endParaRPr lang="en-US" sz="1300" b="1" i="0" u="none" strike="noStrike" dirty="0">
                        <a:latin typeface="Myanmar2"/>
                      </a:endParaRP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184364" y="6602743"/>
            <a:ext cx="2311400" cy="365125"/>
          </a:xfrm>
        </p:spPr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37002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3714</TotalTime>
  <Words>2331</Words>
  <Application>Microsoft Office PowerPoint</Application>
  <PresentationFormat>A4 Paper (210x297 mm)</PresentationFormat>
  <Paragraphs>1488</Paragraphs>
  <Slides>23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idea</dc:creator>
  <cp:lastModifiedBy>HP</cp:lastModifiedBy>
  <cp:revision>589</cp:revision>
  <dcterms:created xsi:type="dcterms:W3CDTF">2015-08-28T09:51:45Z</dcterms:created>
  <dcterms:modified xsi:type="dcterms:W3CDTF">2015-10-21T03:32:29Z</dcterms:modified>
</cp:coreProperties>
</file>